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4月" id="{551BEBAD-ED39-49A3-81D9-186E0299C77B}">
          <p14:sldIdLst>
            <p14:sldId id="256"/>
          </p14:sldIdLst>
        </p14:section>
        <p14:section name="5月" id="{2E984384-51C6-463E-9390-B485964FF219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69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18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43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63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019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91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1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43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45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4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1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3E3FA-0FD1-4DCF-BF5B-CB35E6383259}" type="datetimeFigureOut">
              <a:rPr kumimoji="1" lang="ja-JP" altLang="en-US" smtClean="0"/>
              <a:t>2025/3/15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073-2FC4-4883-BD0F-DA45B7537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0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ahag.net/004951-water-bubbl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ahag.net/004951-water-bubbl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6000" r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24CFDD96-129F-3F08-D23B-D4A68B00B992}"/>
              </a:ext>
            </a:extLst>
          </p:cNvPr>
          <p:cNvSpPr/>
          <p:nvPr/>
        </p:nvSpPr>
        <p:spPr>
          <a:xfrm>
            <a:off x="48377" y="505037"/>
            <a:ext cx="6659880" cy="930063"/>
          </a:xfrm>
          <a:prstGeom prst="roundRect">
            <a:avLst>
              <a:gd name="adj" fmla="val 25148"/>
            </a:avLst>
          </a:prstGeom>
          <a:gradFill flip="none" rotWithShape="1">
            <a:gsLst>
              <a:gs pos="20000">
                <a:schemeClr val="bg1"/>
              </a:gs>
              <a:gs pos="54000">
                <a:schemeClr val="accent5">
                  <a:lumMod val="20000"/>
                  <a:lumOff val="8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FC0287D-80E9-4B78-B231-F1F0A783251B}"/>
              </a:ext>
            </a:extLst>
          </p:cNvPr>
          <p:cNvSpPr/>
          <p:nvPr/>
        </p:nvSpPr>
        <p:spPr>
          <a:xfrm>
            <a:off x="198120" y="0"/>
            <a:ext cx="6461760" cy="505037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 i="1" cap="none" spc="-100" baseline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世界記録樹立者　</a:t>
            </a:r>
            <a:r>
              <a:rPr lang="ja-JP" altLang="en-US" sz="2000" b="1" i="1" cap="none" spc="-100" baseline="0" dirty="0">
                <a:ln w="19050">
                  <a:noFill/>
                </a:ln>
                <a:solidFill>
                  <a:srgbClr val="0070C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遠藤牧夫コーチ</a:t>
            </a:r>
            <a:r>
              <a:rPr lang="ja-JP" altLang="en-US" sz="2000" b="1" i="1" cap="none" spc="-100" baseline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の指導で</a:t>
            </a:r>
            <a:r>
              <a:rPr lang="ja-JP" altLang="en-US" sz="2400" b="1" i="1" cap="none" spc="-100" baseline="0" dirty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レベルアップ</a:t>
            </a:r>
            <a:endParaRPr lang="en-US" altLang="ja-JP" sz="1800" b="1" i="1" cap="none" spc="-100" baseline="0" dirty="0">
              <a:ln w="19050">
                <a:noFill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97D725-A87C-CBA3-43E2-4A214AC718FF}"/>
              </a:ext>
            </a:extLst>
          </p:cNvPr>
          <p:cNvSpPr/>
          <p:nvPr/>
        </p:nvSpPr>
        <p:spPr>
          <a:xfrm>
            <a:off x="673947" y="788769"/>
            <a:ext cx="56477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４月 水泳イベントレッスン</a:t>
            </a:r>
            <a:endParaRPr lang="ja-JP" altLang="en-US" sz="3600" b="0" cap="none" spc="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3AD1EAE-4875-8B13-C64D-F0FAC17586A4}"/>
              </a:ext>
            </a:extLst>
          </p:cNvPr>
          <p:cNvSpPr/>
          <p:nvPr/>
        </p:nvSpPr>
        <p:spPr>
          <a:xfrm>
            <a:off x="198119" y="505036"/>
            <a:ext cx="308650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b="0" cap="none" spc="0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2025</a:t>
            </a:r>
            <a:r>
              <a:rPr lang="ja-JP" altLang="en-US" b="0" cap="none" spc="0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年　</a:t>
            </a:r>
            <a:r>
              <a:rPr lang="en-US" altLang="ja-JP" b="0" cap="none" spc="0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Jr</a:t>
            </a:r>
            <a:r>
              <a:rPr lang="en-US" altLang="ja-JP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(</a:t>
            </a:r>
            <a:r>
              <a:rPr lang="ja-JP" altLang="en-US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ジュニア</a:t>
            </a:r>
            <a:r>
              <a:rPr lang="en-US" altLang="ja-JP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)</a:t>
            </a:r>
            <a:r>
              <a:rPr lang="ja-JP" altLang="en-US" b="0" cap="none" spc="0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向け　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D77657EF-0386-9E95-2E58-E4B8C1A19D64}"/>
              </a:ext>
            </a:extLst>
          </p:cNvPr>
          <p:cNvSpPr/>
          <p:nvPr/>
        </p:nvSpPr>
        <p:spPr>
          <a:xfrm>
            <a:off x="48377" y="8073291"/>
            <a:ext cx="6779359" cy="1753755"/>
          </a:xfrm>
          <a:prstGeom prst="roundRect">
            <a:avLst>
              <a:gd name="adj" fmla="val 12858"/>
            </a:avLst>
          </a:prstGeom>
          <a:gradFill flip="none" rotWithShape="1">
            <a:gsLst>
              <a:gs pos="20000">
                <a:schemeClr val="bg1">
                  <a:alpha val="73000"/>
                </a:schemeClr>
              </a:gs>
              <a:gs pos="54000">
                <a:schemeClr val="accent5">
                  <a:lumMod val="20000"/>
                  <a:lumOff val="8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7225C1-0A3A-48EF-8C3B-EE12AEA8F41C}"/>
              </a:ext>
            </a:extLst>
          </p:cNvPr>
          <p:cNvSpPr/>
          <p:nvPr/>
        </p:nvSpPr>
        <p:spPr>
          <a:xfrm>
            <a:off x="225110" y="8082082"/>
            <a:ext cx="6545372" cy="1852295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b="1" u="sng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100" b="1" u="sng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注意事項等</a:t>
            </a:r>
            <a:r>
              <a:rPr lang="en-US" altLang="ja-JP" sz="1100" b="1" u="sng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●受講料お支払い期限は、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受講日３日前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までとなります。受付窓口にてお手続きください。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●欠席される際も、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受講日３日前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までにご連絡ください。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受講日２日前～当日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キャンセル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は、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払戻致しかねます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未払いの際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は、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受講料全額をお支払いいただきます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。予めご了承ください。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●申込者が</a:t>
            </a:r>
            <a:r>
              <a:rPr lang="ja-JP" altLang="en-US" sz="1050" b="1" cap="none" spc="0" baseline="0" dirty="0">
                <a:ln w="0"/>
                <a:solidFill>
                  <a:sysClr val="windowText" lastClr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３名以下の場合は、休講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する場合がございます。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休講時は、お申込み者へ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TEL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またはメールにてご連絡いたします。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〇初めてご参加する方は、事前に「成人チャレンジ」クラスにご参加時に担当講師へご相談いただくか、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お電話またはメールにてご相談ください。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★レッスン開始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15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分前までにご来館ください。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★パドル、フィンをお持ちの方はご持参ください。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B0ADA0E-09F8-40DE-B434-517DD3E5BDF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60152" b="90679"/>
          <a:stretch/>
        </p:blipFill>
        <p:spPr>
          <a:xfrm>
            <a:off x="5069206" y="9406329"/>
            <a:ext cx="1285875" cy="499671"/>
          </a:xfrm>
          <a:prstGeom prst="rect">
            <a:avLst/>
          </a:prstGeom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F3CC6454-0CCA-3EEA-54FF-C1962B424B05}"/>
              </a:ext>
            </a:extLst>
          </p:cNvPr>
          <p:cNvSpPr/>
          <p:nvPr/>
        </p:nvSpPr>
        <p:spPr>
          <a:xfrm>
            <a:off x="48377" y="7194828"/>
            <a:ext cx="6779359" cy="811382"/>
          </a:xfrm>
          <a:prstGeom prst="roundRect">
            <a:avLst>
              <a:gd name="adj" fmla="val 12858"/>
            </a:avLst>
          </a:prstGeom>
          <a:gradFill flip="none" rotWithShape="1">
            <a:gsLst>
              <a:gs pos="20000">
                <a:schemeClr val="bg1">
                  <a:alpha val="73000"/>
                </a:schemeClr>
              </a:gs>
              <a:gs pos="54000">
                <a:schemeClr val="accent5">
                  <a:lumMod val="20000"/>
                  <a:lumOff val="8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F33E662-3503-491A-AC43-3D157BDBCB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444" y="9366886"/>
            <a:ext cx="502919" cy="539114"/>
          </a:xfrm>
          <a:prstGeom prst="rect">
            <a:avLst/>
          </a:prstGeom>
        </p:spPr>
      </p:pic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1C553BB2-C4DB-A331-2825-0B6E0A348A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186302"/>
              </p:ext>
            </p:extLst>
          </p:nvPr>
        </p:nvGraphicFramePr>
        <p:xfrm>
          <a:off x="123269" y="1556956"/>
          <a:ext cx="6611461" cy="5598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835">
                  <a:extLst>
                    <a:ext uri="{9D8B030D-6E8A-4147-A177-3AD203B41FA5}">
                      <a16:colId xmlns:a16="http://schemas.microsoft.com/office/drawing/2014/main" val="4288866741"/>
                    </a:ext>
                  </a:extLst>
                </a:gridCol>
                <a:gridCol w="2679464">
                  <a:extLst>
                    <a:ext uri="{9D8B030D-6E8A-4147-A177-3AD203B41FA5}">
                      <a16:colId xmlns:a16="http://schemas.microsoft.com/office/drawing/2014/main" val="1942735185"/>
                    </a:ext>
                  </a:extLst>
                </a:gridCol>
                <a:gridCol w="2904162">
                  <a:extLst>
                    <a:ext uri="{9D8B030D-6E8A-4147-A177-3AD203B41FA5}">
                      <a16:colId xmlns:a16="http://schemas.microsoft.com/office/drawing/2014/main" val="4056627165"/>
                    </a:ext>
                  </a:extLst>
                </a:gridCol>
              </a:tblGrid>
              <a:tr h="656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Jr</a:t>
                      </a:r>
                      <a:r>
                        <a:rPr kumimoji="1" lang="ja-JP" altLang="en-US" sz="28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チャレンジ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Jr</a:t>
                      </a:r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スキルアップ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464142"/>
                  </a:ext>
                </a:extLst>
              </a:tr>
              <a:tr h="4090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　程度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647818"/>
                  </a:ext>
                </a:extLst>
              </a:tr>
              <a:tr h="7424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 　期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》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　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8,000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《1DAY》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　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2,500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　</a:t>
                      </a:r>
                      <a:r>
                        <a:rPr kumimoji="1" lang="en-US" altLang="ja-JP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2,000</a:t>
                      </a:r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552787"/>
                  </a:ext>
                </a:extLst>
              </a:tr>
              <a:tr h="1110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開催日</a:t>
                      </a:r>
                      <a:endParaRPr kumimoji="1" lang="en-US" altLang="ja-JP" sz="18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》</a:t>
                      </a:r>
                    </a:p>
                    <a:p>
                      <a:pPr algn="ctr"/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，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，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，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17:30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～１８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:2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０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19(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土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16:30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68983"/>
                  </a:ext>
                </a:extLst>
              </a:tr>
              <a:tr h="6668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予約期間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　 期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》 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受講前月の１５日～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DAY》 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受講前月の２０日～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開催月の月初営業日より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64273"/>
                  </a:ext>
                </a:extLst>
              </a:tr>
              <a:tr h="688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世界記録樹立者のテクニックを丁寧に指導し、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スキル＆タイムアップを目指します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268857"/>
                  </a:ext>
                </a:extLst>
              </a:tr>
              <a:tr h="4320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年齢</a:t>
                      </a:r>
                      <a:endParaRPr kumimoji="1" lang="en-US" altLang="ja-JP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小学生～中学生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882735"/>
                  </a:ext>
                </a:extLst>
              </a:tr>
              <a:tr h="89252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</a:t>
                      </a:r>
                      <a:endParaRPr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ｍクロールベストタイム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３８秒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以内の方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５０ｍクロールベストタイム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秒～５０秒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122973"/>
                  </a:ext>
                </a:extLst>
              </a:tr>
            </a:tbl>
          </a:graphicData>
        </a:graphic>
      </p:graphicFrame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7F6DA4F-03AB-FC93-FA57-25CF099B1557}"/>
              </a:ext>
            </a:extLst>
          </p:cNvPr>
          <p:cNvSpPr/>
          <p:nvPr/>
        </p:nvSpPr>
        <p:spPr>
          <a:xfrm>
            <a:off x="4520043" y="4217670"/>
            <a:ext cx="151195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0" cap="none" spc="0" dirty="0">
                <a:ln w="0"/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次回開催</a:t>
            </a:r>
            <a:r>
              <a:rPr lang="en-US" altLang="ja-JP" sz="1200" b="0" cap="none" spc="0" dirty="0">
                <a:ln w="0"/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5/17(</a:t>
            </a:r>
            <a:r>
              <a:rPr lang="ja-JP" altLang="en-US" sz="1200" b="0" cap="none" spc="0" dirty="0">
                <a:ln w="0"/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</a:t>
            </a:r>
            <a:r>
              <a:rPr lang="en-US" altLang="ja-JP" sz="1200" b="0" cap="none" spc="0" dirty="0">
                <a:ln w="0"/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1200" b="0" cap="none" spc="0" dirty="0">
              <a:ln w="0"/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757AB21-7170-4897-AB59-89227B55E0A9}"/>
              </a:ext>
            </a:extLst>
          </p:cNvPr>
          <p:cNvSpPr/>
          <p:nvPr/>
        </p:nvSpPr>
        <p:spPr>
          <a:xfrm>
            <a:off x="124033" y="7299440"/>
            <a:ext cx="6535847" cy="563881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予約方法</a:t>
            </a:r>
            <a:r>
              <a:rPr lang="en-US" altLang="ja-JP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☎</a:t>
            </a:r>
            <a:r>
              <a:rPr lang="en-US" altLang="ja-JP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046-238-8780</a:t>
            </a:r>
          </a:p>
          <a:p>
            <a:pPr algn="l"/>
            <a:r>
              <a:rPr lang="ja-JP" altLang="en-US" sz="1050" b="1" u="sng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お電話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</a:t>
            </a:r>
            <a:r>
              <a:rPr lang="ja-JP" altLang="en-US" sz="1050" b="1" u="sng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受付窓口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にてお申込みください。受講希望レッスン名、氏名、年齢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学年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、電話番号、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在席スクール、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50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ｍクロールベストタイムをお伝えください。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335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6000" r="-4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F4F0EC-2026-A02C-FDCD-CE10667DB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81486448-8A6E-BD1E-12B2-1A93C923FFAC}"/>
              </a:ext>
            </a:extLst>
          </p:cNvPr>
          <p:cNvSpPr/>
          <p:nvPr/>
        </p:nvSpPr>
        <p:spPr>
          <a:xfrm>
            <a:off x="48377" y="505037"/>
            <a:ext cx="6659880" cy="930063"/>
          </a:xfrm>
          <a:prstGeom prst="roundRect">
            <a:avLst>
              <a:gd name="adj" fmla="val 25148"/>
            </a:avLst>
          </a:prstGeom>
          <a:gradFill flip="none" rotWithShape="1">
            <a:gsLst>
              <a:gs pos="20000">
                <a:schemeClr val="bg1"/>
              </a:gs>
              <a:gs pos="54000">
                <a:schemeClr val="accent5">
                  <a:lumMod val="20000"/>
                  <a:lumOff val="8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BC95241-7BFC-655A-52E2-5A629A1B5A4E}"/>
              </a:ext>
            </a:extLst>
          </p:cNvPr>
          <p:cNvSpPr/>
          <p:nvPr/>
        </p:nvSpPr>
        <p:spPr>
          <a:xfrm>
            <a:off x="198120" y="0"/>
            <a:ext cx="6461760" cy="505037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lIns="91440" tIns="45720" rIns="91440" bIns="4572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 i="1" cap="none" spc="-100" baseline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世界記録樹立者　</a:t>
            </a:r>
            <a:r>
              <a:rPr lang="ja-JP" altLang="en-US" sz="2000" b="1" i="1" cap="none" spc="-100" baseline="0" dirty="0">
                <a:ln w="19050">
                  <a:noFill/>
                </a:ln>
                <a:solidFill>
                  <a:srgbClr val="0070C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遠藤牧夫コーチ</a:t>
            </a:r>
            <a:r>
              <a:rPr lang="ja-JP" altLang="en-US" sz="2000" b="1" i="1" cap="none" spc="-100" baseline="0" dirty="0">
                <a:ln w="19050">
                  <a:noFill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の指導で</a:t>
            </a:r>
            <a:r>
              <a:rPr lang="ja-JP" altLang="en-US" sz="2400" b="1" i="1" cap="none" spc="-100" baseline="0" dirty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レベルアップ</a:t>
            </a:r>
            <a:endParaRPr lang="en-US" altLang="ja-JP" sz="1800" b="1" i="1" cap="none" spc="-100" baseline="0" dirty="0">
              <a:ln w="19050">
                <a:noFill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FE4E391-AFE6-5FA4-5C44-F57C67FD2F8E}"/>
              </a:ext>
            </a:extLst>
          </p:cNvPr>
          <p:cNvSpPr/>
          <p:nvPr/>
        </p:nvSpPr>
        <p:spPr>
          <a:xfrm>
            <a:off x="766921" y="788769"/>
            <a:ext cx="54617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５月 水泳イベントレッスン</a:t>
            </a:r>
            <a:endParaRPr lang="ja-JP" altLang="en-US" sz="3600" b="0" cap="none" spc="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8839C8-5E15-D270-3DA7-1528096C118C}"/>
              </a:ext>
            </a:extLst>
          </p:cNvPr>
          <p:cNvSpPr/>
          <p:nvPr/>
        </p:nvSpPr>
        <p:spPr>
          <a:xfrm>
            <a:off x="198119" y="505036"/>
            <a:ext cx="308650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b="0" cap="none" spc="0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2025</a:t>
            </a:r>
            <a:r>
              <a:rPr lang="ja-JP" altLang="en-US" b="0" cap="none" spc="0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年　</a:t>
            </a:r>
            <a:r>
              <a:rPr lang="en-US" altLang="ja-JP" b="0" cap="none" spc="0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Jr</a:t>
            </a:r>
            <a:r>
              <a:rPr lang="en-US" altLang="ja-JP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(</a:t>
            </a:r>
            <a:r>
              <a:rPr lang="ja-JP" altLang="en-US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ジュニア</a:t>
            </a:r>
            <a:r>
              <a:rPr lang="en-US" altLang="ja-JP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)</a:t>
            </a:r>
            <a:r>
              <a:rPr lang="ja-JP" altLang="en-US" b="0" cap="none" spc="0" dirty="0">
                <a:ln w="0"/>
                <a:solidFill>
                  <a:schemeClr val="accent2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向け　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C2F4226-1C93-4EEF-54F7-08D76409AFD0}"/>
              </a:ext>
            </a:extLst>
          </p:cNvPr>
          <p:cNvSpPr/>
          <p:nvPr/>
        </p:nvSpPr>
        <p:spPr>
          <a:xfrm>
            <a:off x="48377" y="8073291"/>
            <a:ext cx="6779359" cy="1753755"/>
          </a:xfrm>
          <a:prstGeom prst="roundRect">
            <a:avLst>
              <a:gd name="adj" fmla="val 12858"/>
            </a:avLst>
          </a:prstGeom>
          <a:gradFill flip="none" rotWithShape="1">
            <a:gsLst>
              <a:gs pos="20000">
                <a:schemeClr val="bg1">
                  <a:alpha val="73000"/>
                </a:schemeClr>
              </a:gs>
              <a:gs pos="54000">
                <a:schemeClr val="accent5">
                  <a:lumMod val="20000"/>
                  <a:lumOff val="8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449BCD-A70E-42D7-516F-499B920F8C22}"/>
              </a:ext>
            </a:extLst>
          </p:cNvPr>
          <p:cNvSpPr/>
          <p:nvPr/>
        </p:nvSpPr>
        <p:spPr>
          <a:xfrm>
            <a:off x="225110" y="8082082"/>
            <a:ext cx="6545372" cy="1852295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b="1" u="sng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100" b="1" u="sng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注意事項等</a:t>
            </a:r>
            <a:r>
              <a:rPr lang="en-US" altLang="ja-JP" sz="1100" b="1" u="sng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●受講料お支払い期限は、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受講日３日前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までとなります。受付窓口にてお手続きください。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●欠席される際も、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受講日３日前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までにご連絡ください。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受講日２日前～当日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キャンセル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は、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払戻致しかねます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未払いの際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は、</a:t>
            </a:r>
            <a:r>
              <a:rPr lang="ja-JP" altLang="en-US" sz="1050" b="1" cap="none" spc="0" baseline="0" dirty="0">
                <a:ln w="0"/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受講料全額をお支払いいただきます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。予めご了承ください。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●申込者が</a:t>
            </a:r>
            <a:r>
              <a:rPr lang="ja-JP" altLang="en-US" sz="1050" b="1" cap="none" spc="0" baseline="0" dirty="0">
                <a:ln w="0"/>
                <a:solidFill>
                  <a:sysClr val="windowText" lastClr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３名以下の場合は、休講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する場合がございます。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休講時は、お申込み者へ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TEL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またはメールにてご連絡いたします。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〇初めてご参加する方は、事前に「成人チャレンジ」クラスにご参加時に担当講師へご相談いただくか、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お電話またはメールにてご相談ください。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★レッスン開始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15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分前までにご来館ください。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★パドル、フィンをお持ちの方はご持参ください。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B791FAD-8972-273B-7AB5-6C45BD27092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60152" b="90679"/>
          <a:stretch/>
        </p:blipFill>
        <p:spPr>
          <a:xfrm>
            <a:off x="5069206" y="9406329"/>
            <a:ext cx="1285875" cy="499671"/>
          </a:xfrm>
          <a:prstGeom prst="rect">
            <a:avLst/>
          </a:prstGeom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CFB3DA17-5C23-EAAC-DE49-7D6C5EE1C7DA}"/>
              </a:ext>
            </a:extLst>
          </p:cNvPr>
          <p:cNvSpPr/>
          <p:nvPr/>
        </p:nvSpPr>
        <p:spPr>
          <a:xfrm>
            <a:off x="48377" y="7194828"/>
            <a:ext cx="6779359" cy="811382"/>
          </a:xfrm>
          <a:prstGeom prst="roundRect">
            <a:avLst>
              <a:gd name="adj" fmla="val 12858"/>
            </a:avLst>
          </a:prstGeom>
          <a:gradFill flip="none" rotWithShape="1">
            <a:gsLst>
              <a:gs pos="20000">
                <a:schemeClr val="bg1">
                  <a:alpha val="73000"/>
                </a:schemeClr>
              </a:gs>
              <a:gs pos="54000">
                <a:schemeClr val="accent5">
                  <a:lumMod val="20000"/>
                  <a:lumOff val="8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4AA0272B-8AD2-3BA7-C179-5EEE4C0004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444" y="9366886"/>
            <a:ext cx="502919" cy="539114"/>
          </a:xfrm>
          <a:prstGeom prst="rect">
            <a:avLst/>
          </a:prstGeom>
        </p:spPr>
      </p:pic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BF85128D-F0AF-7BAD-7BCA-D08190A51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382231"/>
              </p:ext>
            </p:extLst>
          </p:nvPr>
        </p:nvGraphicFramePr>
        <p:xfrm>
          <a:off x="123269" y="1556956"/>
          <a:ext cx="6611461" cy="5598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835">
                  <a:extLst>
                    <a:ext uri="{9D8B030D-6E8A-4147-A177-3AD203B41FA5}">
                      <a16:colId xmlns:a16="http://schemas.microsoft.com/office/drawing/2014/main" val="4288866741"/>
                    </a:ext>
                  </a:extLst>
                </a:gridCol>
                <a:gridCol w="2679464">
                  <a:extLst>
                    <a:ext uri="{9D8B030D-6E8A-4147-A177-3AD203B41FA5}">
                      <a16:colId xmlns:a16="http://schemas.microsoft.com/office/drawing/2014/main" val="1942735185"/>
                    </a:ext>
                  </a:extLst>
                </a:gridCol>
                <a:gridCol w="2904162">
                  <a:extLst>
                    <a:ext uri="{9D8B030D-6E8A-4147-A177-3AD203B41FA5}">
                      <a16:colId xmlns:a16="http://schemas.microsoft.com/office/drawing/2014/main" val="4056627165"/>
                    </a:ext>
                  </a:extLst>
                </a:gridCol>
              </a:tblGrid>
              <a:tr h="656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教室名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Jr</a:t>
                      </a:r>
                      <a:r>
                        <a:rPr kumimoji="1" lang="ja-JP" altLang="en-US" sz="28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チャレンジ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Jr</a:t>
                      </a:r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スキルアップ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464142"/>
                  </a:ext>
                </a:extLst>
              </a:tr>
              <a:tr h="4090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　程度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647818"/>
                  </a:ext>
                </a:extLst>
              </a:tr>
              <a:tr h="7424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 　期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》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　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8,000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《1DAY》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　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2,500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　</a:t>
                      </a:r>
                      <a:r>
                        <a:rPr kumimoji="1" lang="en-US" altLang="ja-JP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2,000</a:t>
                      </a:r>
                      <a:r>
                        <a:rPr kumimoji="1" lang="ja-JP" altLang="en-US" sz="1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552787"/>
                  </a:ext>
                </a:extLst>
              </a:tr>
              <a:tr h="1110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開催日</a:t>
                      </a:r>
                      <a:endParaRPr kumimoji="1" lang="en-US" altLang="ja-JP" sz="18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》</a:t>
                      </a:r>
                    </a:p>
                    <a:p>
                      <a:pPr algn="ctr"/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，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，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，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31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17:30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～１８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:2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０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17(</a:t>
                      </a:r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土</a:t>
                      </a:r>
                      <a:r>
                        <a:rPr kumimoji="1" lang="en-US" altLang="ja-JP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16:30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68983"/>
                  </a:ext>
                </a:extLst>
              </a:tr>
              <a:tr h="6668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予約期間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　 期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》 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受講前月の１５日～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《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DAY》 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受講前月の２０日～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開催月の月初営業日より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64273"/>
                  </a:ext>
                </a:extLst>
              </a:tr>
              <a:tr h="688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世界記録樹立者のテクニックを丁寧に指導し、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タイムアップをめざします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268857"/>
                  </a:ext>
                </a:extLst>
              </a:tr>
              <a:tr h="4320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年齢</a:t>
                      </a:r>
                      <a:endParaRPr kumimoji="1" lang="en-US" altLang="ja-JP"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小学生～中学生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882735"/>
                  </a:ext>
                </a:extLst>
              </a:tr>
              <a:tr h="89252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</a:t>
                      </a:r>
                      <a:endParaRPr sz="2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ｍクロールベストタイム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３８秒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以内の方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５０ｍクロールベストタイム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秒～５０秒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122973"/>
                  </a:ext>
                </a:extLst>
              </a:tr>
            </a:tbl>
          </a:graphicData>
        </a:graphic>
      </p:graphicFrame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57DA457-F42B-51E1-5003-F38D32D41A0A}"/>
              </a:ext>
            </a:extLst>
          </p:cNvPr>
          <p:cNvSpPr/>
          <p:nvPr/>
        </p:nvSpPr>
        <p:spPr>
          <a:xfrm>
            <a:off x="4520043" y="4217670"/>
            <a:ext cx="151195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0" cap="none" spc="0" dirty="0">
                <a:ln w="0"/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次回開催</a:t>
            </a:r>
            <a:r>
              <a:rPr lang="en-US" altLang="ja-JP" sz="1200" b="0" cap="none" spc="0" dirty="0">
                <a:ln w="0"/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5/17(</a:t>
            </a:r>
            <a:r>
              <a:rPr lang="ja-JP" altLang="en-US" sz="1200" b="0" cap="none" spc="0" dirty="0">
                <a:ln w="0"/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</a:t>
            </a:r>
            <a:r>
              <a:rPr lang="en-US" altLang="ja-JP" sz="1200" b="0" cap="none" spc="0" dirty="0">
                <a:ln w="0"/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1200" b="0" cap="none" spc="0" dirty="0">
              <a:ln w="0"/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CB2622-2B38-2043-47D6-3006188C2F3D}"/>
              </a:ext>
            </a:extLst>
          </p:cNvPr>
          <p:cNvSpPr/>
          <p:nvPr/>
        </p:nvSpPr>
        <p:spPr>
          <a:xfrm>
            <a:off x="124033" y="7299440"/>
            <a:ext cx="6535847" cy="563881"/>
          </a:xfrm>
          <a:prstGeom prst="rect">
            <a:avLst/>
          </a:prstGeom>
          <a:noFill/>
          <a:ln w="38100" cmpd="dbl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予約方法</a:t>
            </a:r>
            <a:r>
              <a:rPr lang="en-US" altLang="ja-JP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☎</a:t>
            </a:r>
            <a:r>
              <a:rPr lang="en-US" altLang="ja-JP" sz="1200" b="1" u="none" cap="none" spc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046-238-8780</a:t>
            </a:r>
          </a:p>
          <a:p>
            <a:pPr algn="l"/>
            <a:r>
              <a:rPr lang="ja-JP" altLang="en-US" sz="1050" b="1" u="sng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お電話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</a:t>
            </a:r>
            <a:r>
              <a:rPr lang="ja-JP" altLang="en-US" sz="1050" b="1" u="sng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受付窓口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にてお申込みください。受講希望レッスン名、氏名、年齢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学年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、電話番号、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在席スクール、</a:t>
            </a:r>
            <a:r>
              <a:rPr lang="en-US" altLang="ja-JP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50</a:t>
            </a:r>
            <a:r>
              <a:rPr lang="ja-JP" altLang="en-US" sz="1050" b="1" cap="none" spc="0" baseline="0" dirty="0">
                <a:ln w="0"/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ｍクロールベストタイムをお伝えください。</a:t>
            </a:r>
            <a:endParaRPr lang="en-US" altLang="ja-JP" sz="1050" b="1" cap="none" spc="0" baseline="0" dirty="0">
              <a:ln w="0"/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1974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676</Words>
  <Application>Microsoft Office PowerPoint</Application>
  <PresentationFormat>A4 210 x 297 mm</PresentationFormat>
  <Paragraphs>92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EPSON Pゴシック W6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田林</dc:creator>
  <cp:lastModifiedBy>田林</cp:lastModifiedBy>
  <cp:revision>6</cp:revision>
  <cp:lastPrinted>2025-03-12T00:06:31Z</cp:lastPrinted>
  <dcterms:created xsi:type="dcterms:W3CDTF">2022-08-11T02:06:47Z</dcterms:created>
  <dcterms:modified xsi:type="dcterms:W3CDTF">2025-03-15T10:15:34Z</dcterms:modified>
</cp:coreProperties>
</file>