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4月" id="{551BEBAD-ED39-49A3-81D9-186E0299C77B}">
          <p14:sldIdLst>
            <p14:sldId id="256"/>
          </p14:sldIdLst>
        </p14:section>
        <p14:section name="5月" id="{2E984384-51C6-463E-9390-B485964FF219}">
          <p14:sldIdLst>
            <p14:sldId id="25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306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3E3FA-0FD1-4DCF-BF5B-CB35E6383259}" type="datetimeFigureOut">
              <a:rPr kumimoji="1" lang="ja-JP" altLang="en-US" smtClean="0"/>
              <a:t>2025/3/15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073-2FC4-4883-BD0F-DA45B75371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6696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3E3FA-0FD1-4DCF-BF5B-CB35E6383259}" type="datetimeFigureOut">
              <a:rPr kumimoji="1" lang="ja-JP" altLang="en-US" smtClean="0"/>
              <a:t>2025/3/15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073-2FC4-4883-BD0F-DA45B75371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6182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3E3FA-0FD1-4DCF-BF5B-CB35E6383259}" type="datetimeFigureOut">
              <a:rPr kumimoji="1" lang="ja-JP" altLang="en-US" smtClean="0"/>
              <a:t>2025/3/15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073-2FC4-4883-BD0F-DA45B75371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3431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3E3FA-0FD1-4DCF-BF5B-CB35E6383259}" type="datetimeFigureOut">
              <a:rPr kumimoji="1" lang="ja-JP" altLang="en-US" smtClean="0"/>
              <a:t>2025/3/15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073-2FC4-4883-BD0F-DA45B75371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0631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3E3FA-0FD1-4DCF-BF5B-CB35E6383259}" type="datetimeFigureOut">
              <a:rPr kumimoji="1" lang="ja-JP" altLang="en-US" smtClean="0"/>
              <a:t>2025/3/15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073-2FC4-4883-BD0F-DA45B75371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9019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3E3FA-0FD1-4DCF-BF5B-CB35E6383259}" type="datetimeFigureOut">
              <a:rPr kumimoji="1" lang="ja-JP" altLang="en-US" smtClean="0"/>
              <a:t>2025/3/15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073-2FC4-4883-BD0F-DA45B75371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918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3E3FA-0FD1-4DCF-BF5B-CB35E6383259}" type="datetimeFigureOut">
              <a:rPr kumimoji="1" lang="ja-JP" altLang="en-US" smtClean="0"/>
              <a:t>2025/3/15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073-2FC4-4883-BD0F-DA45B75371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811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3E3FA-0FD1-4DCF-BF5B-CB35E6383259}" type="datetimeFigureOut">
              <a:rPr kumimoji="1" lang="ja-JP" altLang="en-US" smtClean="0"/>
              <a:t>2025/3/15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073-2FC4-4883-BD0F-DA45B75371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437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3E3FA-0FD1-4DCF-BF5B-CB35E6383259}" type="datetimeFigureOut">
              <a:rPr kumimoji="1" lang="ja-JP" altLang="en-US" smtClean="0"/>
              <a:t>2025/3/15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073-2FC4-4883-BD0F-DA45B75371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3456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3E3FA-0FD1-4DCF-BF5B-CB35E6383259}" type="datetimeFigureOut">
              <a:rPr kumimoji="1" lang="ja-JP" altLang="en-US" smtClean="0"/>
              <a:t>2025/3/15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073-2FC4-4883-BD0F-DA45B75371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8249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3E3FA-0FD1-4DCF-BF5B-CB35E6383259}" type="datetimeFigureOut">
              <a:rPr kumimoji="1" lang="ja-JP" altLang="en-US" smtClean="0"/>
              <a:t>2025/3/15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073-2FC4-4883-BD0F-DA45B75371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617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3E3FA-0FD1-4DCF-BF5B-CB35E6383259}" type="datetimeFigureOut">
              <a:rPr kumimoji="1" lang="ja-JP" altLang="en-US" smtClean="0"/>
              <a:t>2025/3/15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79073-2FC4-4883-BD0F-DA45B75371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6206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gahag.net/004951-water-bubble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ahag.net/004951-water-bubble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46000" r="-4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24CFDD96-129F-3F08-D23B-D4A68B00B992}"/>
              </a:ext>
            </a:extLst>
          </p:cNvPr>
          <p:cNvSpPr/>
          <p:nvPr/>
        </p:nvSpPr>
        <p:spPr>
          <a:xfrm>
            <a:off x="48377" y="505037"/>
            <a:ext cx="6659880" cy="930063"/>
          </a:xfrm>
          <a:prstGeom prst="roundRect">
            <a:avLst>
              <a:gd name="adj" fmla="val 25148"/>
            </a:avLst>
          </a:prstGeom>
          <a:gradFill flip="none" rotWithShape="1">
            <a:gsLst>
              <a:gs pos="20000">
                <a:schemeClr val="bg1"/>
              </a:gs>
              <a:gs pos="54000">
                <a:schemeClr val="accent5">
                  <a:lumMod val="20000"/>
                  <a:lumOff val="80000"/>
                </a:schemeClr>
              </a:gs>
              <a:gs pos="98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FC0287D-80E9-4B78-B231-F1F0A783251B}"/>
              </a:ext>
            </a:extLst>
          </p:cNvPr>
          <p:cNvSpPr/>
          <p:nvPr/>
        </p:nvSpPr>
        <p:spPr>
          <a:xfrm>
            <a:off x="198120" y="0"/>
            <a:ext cx="6461760" cy="505037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1"/>
            </a:outerShdw>
          </a:effectLst>
        </p:spPr>
        <p:txBody>
          <a:bodyPr wrap="none" lIns="91440" tIns="45720" rIns="91440" bIns="4572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000" b="1" i="1" cap="none" spc="-100" baseline="0" dirty="0">
                <a:ln w="19050">
                  <a:noFill/>
                </a:ln>
                <a:solidFill>
                  <a:sysClr val="windowText" lastClr="0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世界記録樹立者　</a:t>
            </a:r>
            <a:r>
              <a:rPr lang="ja-JP" altLang="en-US" sz="2000" b="1" i="1" cap="none" spc="-100" baseline="0" dirty="0">
                <a:ln w="19050">
                  <a:noFill/>
                </a:ln>
                <a:solidFill>
                  <a:srgbClr val="0070C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遠藤牧夫コーチ</a:t>
            </a:r>
            <a:r>
              <a:rPr lang="ja-JP" altLang="en-US" sz="2000" b="1" i="1" cap="none" spc="-100" baseline="0" dirty="0">
                <a:ln w="19050">
                  <a:noFill/>
                </a:ln>
                <a:solidFill>
                  <a:sysClr val="windowText" lastClr="0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の指導で</a:t>
            </a:r>
            <a:r>
              <a:rPr lang="ja-JP" altLang="en-US" sz="2400" b="1" i="1" cap="none" spc="-100" baseline="0" dirty="0">
                <a:ln w="19050">
                  <a:noFill/>
                </a:ln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レベルアップ</a:t>
            </a:r>
            <a:endParaRPr lang="en-US" altLang="ja-JP" sz="1800" b="1" i="1" cap="none" spc="-100" baseline="0" dirty="0">
              <a:ln w="19050">
                <a:noFill/>
              </a:ln>
              <a:solidFill>
                <a:srgbClr val="FF0000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C97D725-A87C-CBA3-43E2-4A214AC718FF}"/>
              </a:ext>
            </a:extLst>
          </p:cNvPr>
          <p:cNvSpPr/>
          <p:nvPr/>
        </p:nvSpPr>
        <p:spPr>
          <a:xfrm>
            <a:off x="673947" y="788769"/>
            <a:ext cx="564770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3600" dirty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EPSON Pゴシック W6" panose="02000600000000000000" pitchFamily="2" charset="-128"/>
                <a:ea typeface="EPSON Pゴシック W6" panose="02000600000000000000" pitchFamily="2" charset="-128"/>
              </a:rPr>
              <a:t>４月 水泳イベントレッスン</a:t>
            </a:r>
            <a:endParaRPr lang="ja-JP" altLang="en-US" sz="3600" b="0" cap="none" spc="0" dirty="0">
              <a:ln w="0"/>
              <a:solidFill>
                <a:schemeClr val="accent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EPSON Pゴシック W6" panose="02000600000000000000" pitchFamily="2" charset="-128"/>
              <a:ea typeface="EPSON Pゴシック W6" panose="02000600000000000000" pitchFamily="2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3AD1EAE-4875-8B13-C64D-F0FAC17586A4}"/>
              </a:ext>
            </a:extLst>
          </p:cNvPr>
          <p:cNvSpPr/>
          <p:nvPr/>
        </p:nvSpPr>
        <p:spPr>
          <a:xfrm>
            <a:off x="198119" y="505036"/>
            <a:ext cx="3086501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b="0" cap="none" spc="0" dirty="0">
                <a:ln w="0"/>
                <a:solidFill>
                  <a:schemeClr val="accent2"/>
                </a:solidFill>
                <a:latin typeface="EPSON Pゴシック W6" panose="02000600000000000000" pitchFamily="2" charset="-128"/>
                <a:ea typeface="EPSON Pゴシック W6" panose="02000600000000000000" pitchFamily="2" charset="-128"/>
              </a:rPr>
              <a:t>2025</a:t>
            </a:r>
            <a:r>
              <a:rPr lang="ja-JP" altLang="en-US" b="0" cap="none" spc="0" dirty="0">
                <a:ln w="0"/>
                <a:solidFill>
                  <a:schemeClr val="accent2"/>
                </a:solidFill>
                <a:latin typeface="EPSON Pゴシック W6" panose="02000600000000000000" pitchFamily="2" charset="-128"/>
                <a:ea typeface="EPSON Pゴシック W6" panose="02000600000000000000" pitchFamily="2" charset="-128"/>
              </a:rPr>
              <a:t>年　</a:t>
            </a:r>
            <a:r>
              <a:rPr lang="en-US" altLang="ja-JP" b="0" cap="none" spc="0" dirty="0">
                <a:ln w="0"/>
                <a:solidFill>
                  <a:schemeClr val="accent2"/>
                </a:solidFill>
                <a:latin typeface="EPSON Pゴシック W6" panose="02000600000000000000" pitchFamily="2" charset="-128"/>
                <a:ea typeface="EPSON Pゴシック W6" panose="02000600000000000000" pitchFamily="2" charset="-128"/>
              </a:rPr>
              <a:t>Jr</a:t>
            </a:r>
            <a:r>
              <a:rPr lang="en-US" altLang="ja-JP" dirty="0">
                <a:ln w="0"/>
                <a:solidFill>
                  <a:schemeClr val="accent2"/>
                </a:solidFill>
                <a:latin typeface="EPSON Pゴシック W6" panose="02000600000000000000" pitchFamily="2" charset="-128"/>
                <a:ea typeface="EPSON Pゴシック W6" panose="02000600000000000000" pitchFamily="2" charset="-128"/>
              </a:rPr>
              <a:t>(</a:t>
            </a:r>
            <a:r>
              <a:rPr lang="ja-JP" altLang="en-US" dirty="0">
                <a:ln w="0"/>
                <a:solidFill>
                  <a:schemeClr val="accent2"/>
                </a:solidFill>
                <a:latin typeface="EPSON Pゴシック W6" panose="02000600000000000000" pitchFamily="2" charset="-128"/>
                <a:ea typeface="EPSON Pゴシック W6" panose="02000600000000000000" pitchFamily="2" charset="-128"/>
              </a:rPr>
              <a:t>ジュニア</a:t>
            </a:r>
            <a:r>
              <a:rPr lang="en-US" altLang="ja-JP" dirty="0">
                <a:ln w="0"/>
                <a:solidFill>
                  <a:schemeClr val="accent2"/>
                </a:solidFill>
                <a:latin typeface="EPSON Pゴシック W6" panose="02000600000000000000" pitchFamily="2" charset="-128"/>
                <a:ea typeface="EPSON Pゴシック W6" panose="02000600000000000000" pitchFamily="2" charset="-128"/>
              </a:rPr>
              <a:t>)</a:t>
            </a:r>
            <a:r>
              <a:rPr lang="ja-JP" altLang="en-US" b="0" cap="none" spc="0" dirty="0">
                <a:ln w="0"/>
                <a:solidFill>
                  <a:schemeClr val="accent2"/>
                </a:solidFill>
                <a:latin typeface="EPSON Pゴシック W6" panose="02000600000000000000" pitchFamily="2" charset="-128"/>
                <a:ea typeface="EPSON Pゴシック W6" panose="02000600000000000000" pitchFamily="2" charset="-128"/>
              </a:rPr>
              <a:t>向け　</a:t>
            </a:r>
          </a:p>
        </p:txBody>
      </p:sp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id="{D77657EF-0386-9E95-2E58-E4B8C1A19D64}"/>
              </a:ext>
            </a:extLst>
          </p:cNvPr>
          <p:cNvSpPr/>
          <p:nvPr/>
        </p:nvSpPr>
        <p:spPr>
          <a:xfrm>
            <a:off x="48377" y="8073291"/>
            <a:ext cx="6779359" cy="1753755"/>
          </a:xfrm>
          <a:prstGeom prst="roundRect">
            <a:avLst>
              <a:gd name="adj" fmla="val 12858"/>
            </a:avLst>
          </a:prstGeom>
          <a:gradFill flip="none" rotWithShape="1">
            <a:gsLst>
              <a:gs pos="20000">
                <a:schemeClr val="bg1">
                  <a:alpha val="73000"/>
                </a:schemeClr>
              </a:gs>
              <a:gs pos="54000">
                <a:schemeClr val="accent5">
                  <a:lumMod val="20000"/>
                  <a:lumOff val="80000"/>
                </a:schemeClr>
              </a:gs>
              <a:gs pos="98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07225C1-0A3A-48EF-8C3B-EE12AEA8F41C}"/>
              </a:ext>
            </a:extLst>
          </p:cNvPr>
          <p:cNvSpPr/>
          <p:nvPr/>
        </p:nvSpPr>
        <p:spPr>
          <a:xfrm>
            <a:off x="225110" y="8082082"/>
            <a:ext cx="6545372" cy="1852295"/>
          </a:xfrm>
          <a:prstGeom prst="rect">
            <a:avLst/>
          </a:prstGeom>
          <a:noFill/>
          <a:ln w="38100" cmpd="dbl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1100" b="1" u="sng" cap="none" spc="0" dirty="0">
                <a:ln w="0"/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【</a:t>
            </a:r>
            <a:r>
              <a:rPr lang="ja-JP" altLang="en-US" sz="1100" b="1" u="sng" cap="none" spc="0" dirty="0">
                <a:ln w="0"/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注意事項等</a:t>
            </a:r>
            <a:r>
              <a:rPr lang="en-US" altLang="ja-JP" sz="1100" b="1" u="sng" cap="none" spc="0" dirty="0">
                <a:ln w="0"/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】</a:t>
            </a:r>
          </a:p>
          <a:p>
            <a:pPr algn="l"/>
            <a:r>
              <a:rPr lang="ja-JP" altLang="en-US" sz="1050" b="1" cap="none" spc="0" baseline="0" dirty="0">
                <a:ln w="0"/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●受講料お支払い期限は、</a:t>
            </a:r>
            <a:r>
              <a:rPr lang="ja-JP" altLang="en-US" sz="1050" b="1" cap="none" spc="0" baseline="0" dirty="0">
                <a:ln w="0"/>
                <a:solidFill>
                  <a:srgbClr val="FF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受講日３日前</a:t>
            </a:r>
            <a:r>
              <a:rPr lang="ja-JP" altLang="en-US" sz="1050" b="1" cap="none" spc="0" baseline="0" dirty="0">
                <a:ln w="0"/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までとなります。受付窓口にてお手続きください。</a:t>
            </a:r>
            <a:endParaRPr lang="en-US" altLang="ja-JP" sz="1050" b="1" cap="none" spc="0" baseline="0" dirty="0">
              <a:ln w="0"/>
              <a:solidFill>
                <a:schemeClr val="tx1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l"/>
            <a:r>
              <a:rPr lang="ja-JP" altLang="en-US" sz="1050" b="1" cap="none" spc="0" baseline="0" dirty="0">
                <a:ln w="0"/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●欠席される際も、</a:t>
            </a:r>
            <a:r>
              <a:rPr lang="ja-JP" altLang="en-US" sz="1050" b="1" cap="none" spc="0" baseline="0" dirty="0">
                <a:ln w="0"/>
                <a:solidFill>
                  <a:srgbClr val="FF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受講日３日前</a:t>
            </a:r>
            <a:r>
              <a:rPr lang="ja-JP" altLang="en-US" sz="1050" b="1" cap="none" spc="0" baseline="0" dirty="0">
                <a:ln w="0"/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までにご連絡ください。</a:t>
            </a:r>
            <a:r>
              <a:rPr lang="ja-JP" altLang="en-US" sz="1050" b="1" cap="none" spc="0" baseline="0" dirty="0">
                <a:ln w="0"/>
                <a:solidFill>
                  <a:srgbClr val="FF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受講日２日前～当日</a:t>
            </a:r>
            <a:r>
              <a:rPr lang="ja-JP" altLang="en-US" sz="1050" b="1" cap="none" spc="0" baseline="0" dirty="0">
                <a:ln w="0"/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の</a:t>
            </a:r>
            <a:r>
              <a:rPr lang="ja-JP" altLang="en-US" sz="1050" b="1" cap="none" spc="0" baseline="0" dirty="0">
                <a:ln w="0"/>
                <a:solidFill>
                  <a:srgbClr val="FF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キャンセル</a:t>
            </a:r>
            <a:r>
              <a:rPr lang="ja-JP" altLang="en-US" sz="1050" b="1" cap="none" spc="0" baseline="0" dirty="0">
                <a:ln w="0"/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は、</a:t>
            </a:r>
            <a:endParaRPr lang="en-US" altLang="ja-JP" sz="1050" b="1" cap="none" spc="0" baseline="0" dirty="0">
              <a:ln w="0"/>
              <a:solidFill>
                <a:schemeClr val="tx1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l"/>
            <a:r>
              <a:rPr lang="ja-JP" altLang="en-US" sz="1050" b="1" cap="none" spc="0" baseline="0" dirty="0">
                <a:ln w="0"/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sz="1050" b="1" cap="none" spc="0" baseline="0" dirty="0">
                <a:ln w="0"/>
                <a:solidFill>
                  <a:srgbClr val="FF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払戻致しかねます</a:t>
            </a:r>
            <a:r>
              <a:rPr lang="ja-JP" altLang="en-US" sz="1050" b="1" cap="none" spc="0" baseline="0" dirty="0">
                <a:ln w="0"/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。</a:t>
            </a:r>
            <a:r>
              <a:rPr lang="ja-JP" altLang="en-US" sz="1050" b="1" cap="none" spc="0" baseline="0" dirty="0">
                <a:ln w="0"/>
                <a:solidFill>
                  <a:srgbClr val="FF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未払いの際</a:t>
            </a:r>
            <a:r>
              <a:rPr lang="ja-JP" altLang="en-US" sz="1050" b="1" cap="none" spc="0" baseline="0" dirty="0">
                <a:ln w="0"/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は、</a:t>
            </a:r>
            <a:r>
              <a:rPr lang="ja-JP" altLang="en-US" sz="1050" b="1" cap="none" spc="0" baseline="0" dirty="0">
                <a:ln w="0"/>
                <a:solidFill>
                  <a:srgbClr val="FF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受講料全額をお支払いいただきます</a:t>
            </a:r>
            <a:r>
              <a:rPr lang="ja-JP" altLang="en-US" sz="1050" b="1" cap="none" spc="0" baseline="0" dirty="0">
                <a:ln w="0"/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。予めご了承ください。</a:t>
            </a:r>
            <a:endParaRPr lang="en-US" altLang="ja-JP" sz="1050" b="1" cap="none" spc="0" baseline="0" dirty="0">
              <a:ln w="0"/>
              <a:solidFill>
                <a:schemeClr val="tx1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l"/>
            <a:r>
              <a:rPr lang="ja-JP" altLang="en-US" sz="1050" b="1" cap="none" spc="0" baseline="0" dirty="0">
                <a:ln w="0"/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●申込者が</a:t>
            </a:r>
            <a:r>
              <a:rPr lang="ja-JP" altLang="en-US" sz="1050" b="1" cap="none" spc="0" baseline="0" dirty="0">
                <a:ln w="0"/>
                <a:solidFill>
                  <a:sysClr val="windowText" lastClr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３名以下の場合は、休講</a:t>
            </a:r>
            <a:r>
              <a:rPr lang="ja-JP" altLang="en-US" sz="1050" b="1" cap="none" spc="0" baseline="0" dirty="0">
                <a:ln w="0"/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する場合がございます。</a:t>
            </a:r>
            <a:endParaRPr lang="en-US" altLang="ja-JP" sz="1050" b="1" cap="none" spc="0" baseline="0" dirty="0">
              <a:ln w="0"/>
              <a:solidFill>
                <a:schemeClr val="tx1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l"/>
            <a:r>
              <a:rPr lang="ja-JP" altLang="en-US" sz="1050" b="1" cap="none" spc="0" baseline="0" dirty="0">
                <a:ln w="0"/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　休講時は、お申込み者へ</a:t>
            </a:r>
            <a:r>
              <a:rPr lang="en-US" altLang="ja-JP" sz="1050" b="1" cap="none" spc="0" baseline="0" dirty="0">
                <a:ln w="0"/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TEL</a:t>
            </a:r>
            <a:r>
              <a:rPr lang="ja-JP" altLang="en-US" sz="1050" b="1" cap="none" spc="0" baseline="0" dirty="0">
                <a:ln w="0"/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またはメールにてご連絡いたします。</a:t>
            </a:r>
            <a:endParaRPr lang="en-US" altLang="ja-JP" sz="1050" b="1" cap="none" spc="0" baseline="0" dirty="0">
              <a:ln w="0"/>
              <a:solidFill>
                <a:schemeClr val="tx1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l"/>
            <a:r>
              <a:rPr lang="ja-JP" altLang="en-US" sz="1050" b="1" cap="none" spc="0" baseline="0" dirty="0">
                <a:ln w="0"/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〇初めてご参加する方は、事前に「成人チャレンジ」クラスにご参加時に担当講師へご相談いただくか、</a:t>
            </a:r>
            <a:endParaRPr lang="en-US" altLang="ja-JP" sz="1050" b="1" cap="none" spc="0" baseline="0" dirty="0">
              <a:ln w="0"/>
              <a:solidFill>
                <a:schemeClr val="tx1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l"/>
            <a:r>
              <a:rPr lang="ja-JP" altLang="en-US" sz="1050" b="1" cap="none" spc="0" baseline="0" dirty="0">
                <a:ln w="0"/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　お電話またはメールにてご相談ください。</a:t>
            </a:r>
            <a:endParaRPr lang="en-US" altLang="ja-JP" sz="1050" b="1" cap="none" spc="0" baseline="0" dirty="0">
              <a:ln w="0"/>
              <a:solidFill>
                <a:schemeClr val="tx1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l"/>
            <a:r>
              <a:rPr lang="ja-JP" altLang="en-US" sz="1050" b="1" cap="none" spc="0" baseline="0" dirty="0">
                <a:ln w="0"/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★レッスン開始</a:t>
            </a:r>
            <a:r>
              <a:rPr lang="en-US" altLang="ja-JP" sz="1050" b="1" cap="none" spc="0" baseline="0" dirty="0">
                <a:ln w="0"/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15</a:t>
            </a:r>
            <a:r>
              <a:rPr lang="ja-JP" altLang="en-US" sz="1050" b="1" cap="none" spc="0" baseline="0" dirty="0">
                <a:ln w="0"/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分前までにご来館ください。</a:t>
            </a:r>
            <a:endParaRPr lang="en-US" altLang="ja-JP" sz="1050" b="1" cap="none" spc="0" baseline="0" dirty="0">
              <a:ln w="0"/>
              <a:solidFill>
                <a:schemeClr val="tx1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l"/>
            <a:r>
              <a:rPr lang="ja-JP" altLang="en-US" sz="1050" b="1" cap="none" spc="0" baseline="0" dirty="0">
                <a:ln w="0"/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★パドル、フィンをお持ちの方はご持参ください。</a:t>
            </a:r>
            <a:endParaRPr lang="en-US" altLang="ja-JP" sz="1050" b="1" cap="none" spc="0" baseline="0" dirty="0">
              <a:ln w="0"/>
              <a:solidFill>
                <a:schemeClr val="tx1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2B0ADA0E-09F8-40DE-B434-517DD3E5BDF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60152" b="90679"/>
          <a:stretch/>
        </p:blipFill>
        <p:spPr>
          <a:xfrm>
            <a:off x="5069206" y="9406329"/>
            <a:ext cx="1285875" cy="499671"/>
          </a:xfrm>
          <a:prstGeom prst="rect">
            <a:avLst/>
          </a:prstGeom>
        </p:spPr>
      </p:pic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F3CC6454-0CCA-3EEA-54FF-C1962B424B05}"/>
              </a:ext>
            </a:extLst>
          </p:cNvPr>
          <p:cNvSpPr/>
          <p:nvPr/>
        </p:nvSpPr>
        <p:spPr>
          <a:xfrm>
            <a:off x="48377" y="7194828"/>
            <a:ext cx="6779359" cy="811382"/>
          </a:xfrm>
          <a:prstGeom prst="roundRect">
            <a:avLst>
              <a:gd name="adj" fmla="val 12858"/>
            </a:avLst>
          </a:prstGeom>
          <a:gradFill flip="none" rotWithShape="1">
            <a:gsLst>
              <a:gs pos="20000">
                <a:schemeClr val="bg1">
                  <a:alpha val="73000"/>
                </a:schemeClr>
              </a:gs>
              <a:gs pos="54000">
                <a:schemeClr val="accent5">
                  <a:lumMod val="20000"/>
                  <a:lumOff val="80000"/>
                </a:schemeClr>
              </a:gs>
              <a:gs pos="98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BF33E662-3503-491A-AC43-3D157BDBCB9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3444" y="9366886"/>
            <a:ext cx="502919" cy="539114"/>
          </a:xfrm>
          <a:prstGeom prst="rect">
            <a:avLst/>
          </a:prstGeom>
        </p:spPr>
      </p:pic>
      <p:graphicFrame>
        <p:nvGraphicFramePr>
          <p:cNvPr id="18" name="表 17">
            <a:extLst>
              <a:ext uri="{FF2B5EF4-FFF2-40B4-BE49-F238E27FC236}">
                <a16:creationId xmlns:a16="http://schemas.microsoft.com/office/drawing/2014/main" id="{1C553BB2-C4DB-A331-2825-0B6E0A348A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1186302"/>
              </p:ext>
            </p:extLst>
          </p:nvPr>
        </p:nvGraphicFramePr>
        <p:xfrm>
          <a:off x="123269" y="1556956"/>
          <a:ext cx="6611461" cy="55984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7835">
                  <a:extLst>
                    <a:ext uri="{9D8B030D-6E8A-4147-A177-3AD203B41FA5}">
                      <a16:colId xmlns:a16="http://schemas.microsoft.com/office/drawing/2014/main" val="4288866741"/>
                    </a:ext>
                  </a:extLst>
                </a:gridCol>
                <a:gridCol w="2679464">
                  <a:extLst>
                    <a:ext uri="{9D8B030D-6E8A-4147-A177-3AD203B41FA5}">
                      <a16:colId xmlns:a16="http://schemas.microsoft.com/office/drawing/2014/main" val="1942735185"/>
                    </a:ext>
                  </a:extLst>
                </a:gridCol>
                <a:gridCol w="2904162">
                  <a:extLst>
                    <a:ext uri="{9D8B030D-6E8A-4147-A177-3AD203B41FA5}">
                      <a16:colId xmlns:a16="http://schemas.microsoft.com/office/drawing/2014/main" val="4056627165"/>
                    </a:ext>
                  </a:extLst>
                </a:gridCol>
              </a:tblGrid>
              <a:tr h="6566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教室名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Jr</a:t>
                      </a:r>
                      <a:r>
                        <a:rPr kumimoji="1" lang="ja-JP" altLang="en-US" sz="280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チャレンジ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Jr</a:t>
                      </a:r>
                      <a:r>
                        <a:rPr kumimoji="1" lang="ja-JP" altLang="en-US" sz="28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スキルアップ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3464142"/>
                  </a:ext>
                </a:extLst>
              </a:tr>
              <a:tr h="4090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定員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</a:t>
                      </a:r>
                      <a:r>
                        <a:rPr kumimoji="1" lang="ja-JP" altLang="en-US" sz="2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名　程度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1647818"/>
                  </a:ext>
                </a:extLst>
              </a:tr>
              <a:tr h="74242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受講料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《</a:t>
                      </a:r>
                      <a:r>
                        <a:rPr kumimoji="1" lang="ja-JP" altLang="en-US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定 　期</a:t>
                      </a:r>
                      <a:r>
                        <a:rPr kumimoji="1" lang="en-US" altLang="ja-JP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》</a:t>
                      </a:r>
                      <a:r>
                        <a:rPr kumimoji="1" lang="ja-JP" altLang="en-US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  <a:r>
                        <a:rPr kumimoji="1" lang="en-US" altLang="ja-JP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</a:t>
                      </a:r>
                      <a:r>
                        <a:rPr kumimoji="1" lang="ja-JP" altLang="en-US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回　</a:t>
                      </a:r>
                      <a:r>
                        <a:rPr kumimoji="1" lang="en-US" altLang="ja-JP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8,000</a:t>
                      </a:r>
                      <a:r>
                        <a:rPr kumimoji="1" lang="ja-JP" altLang="en-US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円</a:t>
                      </a:r>
                      <a:endParaRPr kumimoji="1" lang="en-US" altLang="ja-JP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en-US" altLang="ja-JP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《1DAY》</a:t>
                      </a:r>
                      <a:r>
                        <a:rPr kumimoji="1" lang="ja-JP" altLang="en-US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  <a:r>
                        <a:rPr kumimoji="1" lang="en-US" altLang="ja-JP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</a:t>
                      </a:r>
                      <a:r>
                        <a:rPr kumimoji="1" lang="ja-JP" altLang="en-US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回　</a:t>
                      </a:r>
                      <a:r>
                        <a:rPr kumimoji="1" lang="en-US" altLang="ja-JP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2,500</a:t>
                      </a:r>
                      <a:r>
                        <a:rPr kumimoji="1" lang="ja-JP" altLang="en-US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</a:t>
                      </a:r>
                      <a:r>
                        <a:rPr kumimoji="1" lang="ja-JP" altLang="en-US" sz="18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回　</a:t>
                      </a:r>
                      <a:r>
                        <a:rPr kumimoji="1" lang="en-US" altLang="ja-JP" sz="18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2,000</a:t>
                      </a:r>
                      <a:r>
                        <a:rPr kumimoji="1" lang="ja-JP" altLang="en-US" sz="18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552787"/>
                  </a:ext>
                </a:extLst>
              </a:tr>
              <a:tr h="11104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開催日</a:t>
                      </a:r>
                      <a:endParaRPr kumimoji="1" lang="en-US" altLang="ja-JP" sz="18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《</a:t>
                      </a:r>
                      <a:r>
                        <a:rPr kumimoji="1" lang="ja-JP" altLang="en-US" sz="2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全</a:t>
                      </a:r>
                      <a:r>
                        <a:rPr kumimoji="1" lang="en-US" altLang="ja-JP" sz="2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</a:t>
                      </a:r>
                      <a:r>
                        <a:rPr kumimoji="1" lang="ja-JP" altLang="en-US" sz="2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回</a:t>
                      </a:r>
                      <a:r>
                        <a:rPr kumimoji="1" lang="en-US" altLang="ja-JP" sz="2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》</a:t>
                      </a:r>
                    </a:p>
                    <a:p>
                      <a:pPr algn="ctr"/>
                      <a:r>
                        <a:rPr kumimoji="1" lang="en-US" altLang="ja-JP" sz="2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5</a:t>
                      </a:r>
                      <a:r>
                        <a:rPr kumimoji="1" lang="ja-JP" altLang="en-US" sz="2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，</a:t>
                      </a:r>
                      <a:r>
                        <a:rPr kumimoji="1" lang="en-US" altLang="ja-JP" sz="2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12</a:t>
                      </a:r>
                      <a:r>
                        <a:rPr kumimoji="1" lang="ja-JP" altLang="en-US" sz="2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，</a:t>
                      </a:r>
                      <a:r>
                        <a:rPr kumimoji="1" lang="en-US" altLang="ja-JP" sz="2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19</a:t>
                      </a:r>
                      <a:r>
                        <a:rPr kumimoji="1" lang="ja-JP" altLang="en-US" sz="2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，</a:t>
                      </a:r>
                      <a:r>
                        <a:rPr kumimoji="1" lang="en-US" altLang="ja-JP" sz="2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26</a:t>
                      </a:r>
                    </a:p>
                    <a:p>
                      <a:pPr algn="ctr"/>
                      <a:r>
                        <a:rPr kumimoji="1" lang="en-US" altLang="ja-JP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17:30</a:t>
                      </a:r>
                      <a:r>
                        <a:rPr kumimoji="1" lang="ja-JP" altLang="en-US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～１８</a:t>
                      </a:r>
                      <a:r>
                        <a:rPr kumimoji="1" lang="en-US" altLang="ja-JP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:2</a:t>
                      </a:r>
                      <a:r>
                        <a:rPr kumimoji="1" lang="ja-JP" altLang="en-US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０</a:t>
                      </a:r>
                      <a:endParaRPr kumimoji="1" lang="en-US" altLang="ja-JP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19(</a:t>
                      </a:r>
                      <a:r>
                        <a:rPr kumimoji="1" lang="ja-JP" altLang="en-US" sz="2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土</a:t>
                      </a:r>
                      <a:r>
                        <a:rPr kumimoji="1" lang="en-US" altLang="ja-JP" sz="2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)</a:t>
                      </a:r>
                    </a:p>
                    <a:p>
                      <a:pPr algn="ctr"/>
                      <a:r>
                        <a:rPr kumimoji="1" lang="en-US" altLang="ja-JP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16:30</a:t>
                      </a:r>
                      <a:r>
                        <a:rPr kumimoji="1" lang="ja-JP" altLang="en-US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～</a:t>
                      </a:r>
                      <a:r>
                        <a:rPr kumimoji="1" lang="en-US" altLang="ja-JP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17</a:t>
                      </a:r>
                      <a:r>
                        <a:rPr kumimoji="1" lang="ja-JP" altLang="en-US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：</a:t>
                      </a:r>
                      <a:r>
                        <a:rPr kumimoji="1" lang="en-US" altLang="ja-JP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20</a:t>
                      </a:r>
                      <a:endParaRPr kumimoji="1" lang="en-US" altLang="ja-JP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668983"/>
                  </a:ext>
                </a:extLst>
              </a:tr>
              <a:tr h="66687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予約期間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《</a:t>
                      </a:r>
                      <a:r>
                        <a:rPr kumimoji="1" lang="ja-JP" altLang="en-US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定　 期</a:t>
                      </a:r>
                      <a:r>
                        <a:rPr kumimoji="1" lang="en-US" altLang="ja-JP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》 </a:t>
                      </a:r>
                      <a:r>
                        <a:rPr kumimoji="1" lang="ja-JP" altLang="en-US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受講前月の１５日～</a:t>
                      </a:r>
                      <a:endParaRPr kumimoji="1" lang="en-US" altLang="ja-JP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r>
                        <a:rPr kumimoji="1" lang="en-US" altLang="ja-JP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《</a:t>
                      </a:r>
                      <a:r>
                        <a:rPr kumimoji="1" lang="ja-JP" altLang="en-US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１</a:t>
                      </a:r>
                      <a:r>
                        <a:rPr kumimoji="1" lang="en-US" altLang="ja-JP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DAY》 </a:t>
                      </a:r>
                      <a:r>
                        <a:rPr kumimoji="1" lang="ja-JP" altLang="en-US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受講前月の２０日～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開催月の月初営業日より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3764273"/>
                  </a:ext>
                </a:extLst>
              </a:tr>
              <a:tr h="68831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内容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世界記録樹立者のテクニックを丁寧に指導し、</a:t>
                      </a:r>
                      <a:endParaRPr kumimoji="1" lang="en-US" altLang="ja-JP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6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スキル＆タイムアップを目指します</a:t>
                      </a:r>
                      <a:endParaRPr kumimoji="1" lang="ja-JP" altLang="en-US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268857"/>
                  </a:ext>
                </a:extLst>
              </a:tr>
              <a:tr h="43209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年齢</a:t>
                      </a:r>
                      <a:endParaRPr kumimoji="1" lang="en-US" altLang="ja-JP" sz="2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小学生～中学生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0882735"/>
                  </a:ext>
                </a:extLst>
              </a:tr>
              <a:tr h="892528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対象</a:t>
                      </a:r>
                      <a:endParaRPr sz="2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50</a:t>
                      </a:r>
                      <a:r>
                        <a:rPr kumimoji="1" lang="ja-JP" altLang="en-US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ｍクロールベストタイム</a:t>
                      </a:r>
                      <a:endParaRPr kumimoji="1" lang="en-US" altLang="ja-JP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b="1" dirty="0">
                          <a:solidFill>
                            <a:srgbClr val="FF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３８秒</a:t>
                      </a:r>
                      <a:r>
                        <a:rPr kumimoji="1" lang="ja-JP" altLang="en-US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以内の方</a:t>
                      </a:r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５０ｍクロールベストタイム</a:t>
                      </a:r>
                      <a:endParaRPr kumimoji="1" lang="en-US" altLang="ja-JP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en-US" altLang="ja-JP" sz="1800" b="1" dirty="0">
                          <a:solidFill>
                            <a:srgbClr val="FF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40</a:t>
                      </a:r>
                      <a:r>
                        <a:rPr kumimoji="1" lang="ja-JP" altLang="en-US" sz="1800" b="1" dirty="0">
                          <a:solidFill>
                            <a:srgbClr val="FF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秒～５０秒</a:t>
                      </a:r>
                      <a:r>
                        <a:rPr kumimoji="1" lang="ja-JP" altLang="en-US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の方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1122973"/>
                  </a:ext>
                </a:extLst>
              </a:tr>
            </a:tbl>
          </a:graphicData>
        </a:graphic>
      </p:graphicFrame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07F6DA4F-03AB-FC93-FA57-25CF099B1557}"/>
              </a:ext>
            </a:extLst>
          </p:cNvPr>
          <p:cNvSpPr/>
          <p:nvPr/>
        </p:nvSpPr>
        <p:spPr>
          <a:xfrm>
            <a:off x="4520043" y="4217670"/>
            <a:ext cx="1511952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200" b="0" cap="none" spc="0" dirty="0">
                <a:ln w="0"/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次回開催</a:t>
            </a:r>
            <a:r>
              <a:rPr lang="en-US" altLang="ja-JP" sz="1200" b="0" cap="none" spc="0" dirty="0">
                <a:ln w="0"/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5/17(</a:t>
            </a:r>
            <a:r>
              <a:rPr lang="ja-JP" altLang="en-US" sz="1200" b="0" cap="none" spc="0" dirty="0">
                <a:ln w="0"/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土</a:t>
            </a:r>
            <a:r>
              <a:rPr lang="en-US" altLang="ja-JP" sz="1200" b="0" cap="none" spc="0" dirty="0">
                <a:ln w="0"/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endParaRPr lang="ja-JP" altLang="en-US" sz="1200" b="0" cap="none" spc="0" dirty="0">
              <a:ln w="0"/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757AB21-7170-4897-AB59-89227B55E0A9}"/>
              </a:ext>
            </a:extLst>
          </p:cNvPr>
          <p:cNvSpPr/>
          <p:nvPr/>
        </p:nvSpPr>
        <p:spPr>
          <a:xfrm>
            <a:off x="124033" y="7299440"/>
            <a:ext cx="6535847" cy="563881"/>
          </a:xfrm>
          <a:prstGeom prst="rect">
            <a:avLst/>
          </a:prstGeom>
          <a:noFill/>
          <a:ln w="38100" cmpd="dbl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1200" b="1" u="none" cap="none" spc="0" dirty="0">
                <a:ln w="0"/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【</a:t>
            </a:r>
            <a:r>
              <a:rPr lang="ja-JP" altLang="en-US" sz="1200" b="1" u="none" cap="none" spc="0" dirty="0">
                <a:ln w="0"/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予約方法</a:t>
            </a:r>
            <a:r>
              <a:rPr lang="en-US" altLang="ja-JP" sz="1200" b="1" u="none" cap="none" spc="0" dirty="0">
                <a:ln w="0"/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】</a:t>
            </a:r>
            <a:r>
              <a:rPr lang="ja-JP" altLang="en-US" sz="1200" b="1" u="none" cap="none" spc="0" dirty="0">
                <a:ln w="0"/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☎</a:t>
            </a:r>
            <a:r>
              <a:rPr lang="en-US" altLang="ja-JP" sz="1200" b="1" u="none" cap="none" spc="0" dirty="0">
                <a:ln w="0"/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046-238-8780</a:t>
            </a:r>
          </a:p>
          <a:p>
            <a:pPr algn="l"/>
            <a:r>
              <a:rPr lang="ja-JP" altLang="en-US" sz="1050" b="1" u="sng" cap="none" spc="0" baseline="0" dirty="0">
                <a:ln w="0"/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お電話</a:t>
            </a:r>
            <a:r>
              <a:rPr lang="ja-JP" altLang="en-US" sz="1050" b="1" cap="none" spc="0" baseline="0" dirty="0">
                <a:ln w="0"/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または</a:t>
            </a:r>
            <a:r>
              <a:rPr lang="ja-JP" altLang="en-US" sz="1050" b="1" u="sng" cap="none" spc="0" baseline="0" dirty="0">
                <a:ln w="0"/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受付窓口</a:t>
            </a:r>
            <a:r>
              <a:rPr lang="ja-JP" altLang="en-US" sz="1050" b="1" cap="none" spc="0" baseline="0" dirty="0">
                <a:ln w="0"/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にてお申込みください。受講希望レッスン名、氏名、年齢</a:t>
            </a:r>
            <a:r>
              <a:rPr lang="en-US" altLang="ja-JP" sz="1050" b="1" cap="none" spc="0" baseline="0" dirty="0">
                <a:ln w="0"/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(</a:t>
            </a:r>
            <a:r>
              <a:rPr lang="ja-JP" altLang="en-US" sz="1050" b="1" cap="none" spc="0" baseline="0" dirty="0">
                <a:ln w="0"/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学年</a:t>
            </a:r>
            <a:r>
              <a:rPr lang="en-US" altLang="ja-JP" sz="1050" b="1" cap="none" spc="0" baseline="0" dirty="0">
                <a:ln w="0"/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)</a:t>
            </a:r>
            <a:r>
              <a:rPr lang="ja-JP" altLang="en-US" sz="1050" b="1" cap="none" spc="0" baseline="0" dirty="0">
                <a:ln w="0"/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、電話番号、</a:t>
            </a:r>
            <a:endParaRPr lang="en-US" altLang="ja-JP" sz="1050" b="1" cap="none" spc="0" baseline="0" dirty="0">
              <a:ln w="0"/>
              <a:solidFill>
                <a:schemeClr val="tx1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l"/>
            <a:r>
              <a:rPr lang="ja-JP" altLang="en-US" sz="1050" b="1" cap="none" spc="0" baseline="0" dirty="0">
                <a:ln w="0"/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在席スクール、</a:t>
            </a:r>
            <a:r>
              <a:rPr lang="en-US" altLang="ja-JP" sz="1050" b="1" cap="none" spc="0" baseline="0" dirty="0">
                <a:ln w="0"/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50</a:t>
            </a:r>
            <a:r>
              <a:rPr lang="ja-JP" altLang="en-US" sz="1050" b="1" cap="none" spc="0" baseline="0" dirty="0">
                <a:ln w="0"/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ｍクロールベストタイムをお伝えください。</a:t>
            </a:r>
            <a:endParaRPr lang="en-US" altLang="ja-JP" sz="1050" b="1" cap="none" spc="0" baseline="0" dirty="0">
              <a:ln w="0"/>
              <a:solidFill>
                <a:schemeClr val="tx1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03356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46000" r="-46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3F4F0EC-2026-A02C-FDCD-CE10667DB7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81486448-8A6E-BD1E-12B2-1A93C923FFAC}"/>
              </a:ext>
            </a:extLst>
          </p:cNvPr>
          <p:cNvSpPr/>
          <p:nvPr/>
        </p:nvSpPr>
        <p:spPr>
          <a:xfrm>
            <a:off x="48377" y="505037"/>
            <a:ext cx="6659880" cy="930063"/>
          </a:xfrm>
          <a:prstGeom prst="roundRect">
            <a:avLst>
              <a:gd name="adj" fmla="val 25148"/>
            </a:avLst>
          </a:prstGeom>
          <a:gradFill flip="none" rotWithShape="1">
            <a:gsLst>
              <a:gs pos="20000">
                <a:schemeClr val="bg1"/>
              </a:gs>
              <a:gs pos="54000">
                <a:schemeClr val="accent5">
                  <a:lumMod val="20000"/>
                  <a:lumOff val="80000"/>
                </a:schemeClr>
              </a:gs>
              <a:gs pos="98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BC95241-7BFC-655A-52E2-5A629A1B5A4E}"/>
              </a:ext>
            </a:extLst>
          </p:cNvPr>
          <p:cNvSpPr/>
          <p:nvPr/>
        </p:nvSpPr>
        <p:spPr>
          <a:xfrm>
            <a:off x="198120" y="0"/>
            <a:ext cx="6461760" cy="505037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1"/>
            </a:outerShdw>
          </a:effectLst>
        </p:spPr>
        <p:txBody>
          <a:bodyPr wrap="none" lIns="91440" tIns="45720" rIns="91440" bIns="4572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000" b="1" i="1" cap="none" spc="-100" baseline="0" dirty="0">
                <a:ln w="19050">
                  <a:noFill/>
                </a:ln>
                <a:solidFill>
                  <a:sysClr val="windowText" lastClr="0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世界記録樹立者　</a:t>
            </a:r>
            <a:r>
              <a:rPr lang="ja-JP" altLang="en-US" sz="2000" b="1" i="1" cap="none" spc="-100" baseline="0" dirty="0">
                <a:ln w="19050">
                  <a:noFill/>
                </a:ln>
                <a:solidFill>
                  <a:srgbClr val="0070C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遠藤牧夫コーチ</a:t>
            </a:r>
            <a:r>
              <a:rPr lang="ja-JP" altLang="en-US" sz="2000" b="1" i="1" cap="none" spc="-100" baseline="0" dirty="0">
                <a:ln w="19050">
                  <a:noFill/>
                </a:ln>
                <a:solidFill>
                  <a:sysClr val="windowText" lastClr="0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の指導で</a:t>
            </a:r>
            <a:r>
              <a:rPr lang="ja-JP" altLang="en-US" sz="2400" b="1" i="1" cap="none" spc="-100" baseline="0" dirty="0">
                <a:ln w="19050">
                  <a:noFill/>
                </a:ln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レベルアップ</a:t>
            </a:r>
            <a:endParaRPr lang="en-US" altLang="ja-JP" sz="1800" b="1" i="1" cap="none" spc="-100" baseline="0" dirty="0">
              <a:ln w="19050">
                <a:noFill/>
              </a:ln>
              <a:solidFill>
                <a:srgbClr val="FF0000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FE4E391-AFE6-5FA4-5C44-F57C67FD2F8E}"/>
              </a:ext>
            </a:extLst>
          </p:cNvPr>
          <p:cNvSpPr/>
          <p:nvPr/>
        </p:nvSpPr>
        <p:spPr>
          <a:xfrm>
            <a:off x="766921" y="788769"/>
            <a:ext cx="546175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3600" dirty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EPSON Pゴシック W6" panose="02000600000000000000" pitchFamily="2" charset="-128"/>
                <a:ea typeface="EPSON Pゴシック W6" panose="02000600000000000000" pitchFamily="2" charset="-128"/>
              </a:rPr>
              <a:t>５月 水泳イベントレッスン</a:t>
            </a:r>
            <a:endParaRPr lang="ja-JP" altLang="en-US" sz="3600" b="0" cap="none" spc="0" dirty="0">
              <a:ln w="0"/>
              <a:solidFill>
                <a:schemeClr val="accent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EPSON Pゴシック W6" panose="02000600000000000000" pitchFamily="2" charset="-128"/>
              <a:ea typeface="EPSON Pゴシック W6" panose="02000600000000000000" pitchFamily="2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28839C8-5E15-D270-3DA7-1528096C118C}"/>
              </a:ext>
            </a:extLst>
          </p:cNvPr>
          <p:cNvSpPr/>
          <p:nvPr/>
        </p:nvSpPr>
        <p:spPr>
          <a:xfrm>
            <a:off x="198119" y="505036"/>
            <a:ext cx="3086501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b="0" cap="none" spc="0" dirty="0">
                <a:ln w="0"/>
                <a:solidFill>
                  <a:schemeClr val="accent2"/>
                </a:solidFill>
                <a:latin typeface="EPSON Pゴシック W6" panose="02000600000000000000" pitchFamily="2" charset="-128"/>
                <a:ea typeface="EPSON Pゴシック W6" panose="02000600000000000000" pitchFamily="2" charset="-128"/>
              </a:rPr>
              <a:t>2025</a:t>
            </a:r>
            <a:r>
              <a:rPr lang="ja-JP" altLang="en-US" b="0" cap="none" spc="0" dirty="0">
                <a:ln w="0"/>
                <a:solidFill>
                  <a:schemeClr val="accent2"/>
                </a:solidFill>
                <a:latin typeface="EPSON Pゴシック W6" panose="02000600000000000000" pitchFamily="2" charset="-128"/>
                <a:ea typeface="EPSON Pゴシック W6" panose="02000600000000000000" pitchFamily="2" charset="-128"/>
              </a:rPr>
              <a:t>年　</a:t>
            </a:r>
            <a:r>
              <a:rPr lang="en-US" altLang="ja-JP" b="0" cap="none" spc="0" dirty="0">
                <a:ln w="0"/>
                <a:solidFill>
                  <a:schemeClr val="accent2"/>
                </a:solidFill>
                <a:latin typeface="EPSON Pゴシック W6" panose="02000600000000000000" pitchFamily="2" charset="-128"/>
                <a:ea typeface="EPSON Pゴシック W6" panose="02000600000000000000" pitchFamily="2" charset="-128"/>
              </a:rPr>
              <a:t>Jr</a:t>
            </a:r>
            <a:r>
              <a:rPr lang="en-US" altLang="ja-JP" dirty="0">
                <a:ln w="0"/>
                <a:solidFill>
                  <a:schemeClr val="accent2"/>
                </a:solidFill>
                <a:latin typeface="EPSON Pゴシック W6" panose="02000600000000000000" pitchFamily="2" charset="-128"/>
                <a:ea typeface="EPSON Pゴシック W6" panose="02000600000000000000" pitchFamily="2" charset="-128"/>
              </a:rPr>
              <a:t>(</a:t>
            </a:r>
            <a:r>
              <a:rPr lang="ja-JP" altLang="en-US" dirty="0">
                <a:ln w="0"/>
                <a:solidFill>
                  <a:schemeClr val="accent2"/>
                </a:solidFill>
                <a:latin typeface="EPSON Pゴシック W6" panose="02000600000000000000" pitchFamily="2" charset="-128"/>
                <a:ea typeface="EPSON Pゴシック W6" panose="02000600000000000000" pitchFamily="2" charset="-128"/>
              </a:rPr>
              <a:t>ジュニア</a:t>
            </a:r>
            <a:r>
              <a:rPr lang="en-US" altLang="ja-JP" dirty="0">
                <a:ln w="0"/>
                <a:solidFill>
                  <a:schemeClr val="accent2"/>
                </a:solidFill>
                <a:latin typeface="EPSON Pゴシック W6" panose="02000600000000000000" pitchFamily="2" charset="-128"/>
                <a:ea typeface="EPSON Pゴシック W6" panose="02000600000000000000" pitchFamily="2" charset="-128"/>
              </a:rPr>
              <a:t>)</a:t>
            </a:r>
            <a:r>
              <a:rPr lang="ja-JP" altLang="en-US" b="0" cap="none" spc="0" dirty="0">
                <a:ln w="0"/>
                <a:solidFill>
                  <a:schemeClr val="accent2"/>
                </a:solidFill>
                <a:latin typeface="EPSON Pゴシック W6" panose="02000600000000000000" pitchFamily="2" charset="-128"/>
                <a:ea typeface="EPSON Pゴシック W6" panose="02000600000000000000" pitchFamily="2" charset="-128"/>
              </a:rPr>
              <a:t>向け　</a:t>
            </a:r>
          </a:p>
        </p:txBody>
      </p:sp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id="{FC2F4226-1C93-4EEF-54F7-08D76409AFD0}"/>
              </a:ext>
            </a:extLst>
          </p:cNvPr>
          <p:cNvSpPr/>
          <p:nvPr/>
        </p:nvSpPr>
        <p:spPr>
          <a:xfrm>
            <a:off x="48377" y="8073291"/>
            <a:ext cx="6779359" cy="1753755"/>
          </a:xfrm>
          <a:prstGeom prst="roundRect">
            <a:avLst>
              <a:gd name="adj" fmla="val 12858"/>
            </a:avLst>
          </a:prstGeom>
          <a:gradFill flip="none" rotWithShape="1">
            <a:gsLst>
              <a:gs pos="20000">
                <a:schemeClr val="bg1">
                  <a:alpha val="73000"/>
                </a:schemeClr>
              </a:gs>
              <a:gs pos="54000">
                <a:schemeClr val="accent5">
                  <a:lumMod val="20000"/>
                  <a:lumOff val="80000"/>
                </a:schemeClr>
              </a:gs>
              <a:gs pos="98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A449BCD-A70E-42D7-516F-499B920F8C22}"/>
              </a:ext>
            </a:extLst>
          </p:cNvPr>
          <p:cNvSpPr/>
          <p:nvPr/>
        </p:nvSpPr>
        <p:spPr>
          <a:xfrm>
            <a:off x="225110" y="8082082"/>
            <a:ext cx="6545372" cy="1852295"/>
          </a:xfrm>
          <a:prstGeom prst="rect">
            <a:avLst/>
          </a:prstGeom>
          <a:noFill/>
          <a:ln w="38100" cmpd="dbl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1100" b="1" u="sng" cap="none" spc="0" dirty="0">
                <a:ln w="0"/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【</a:t>
            </a:r>
            <a:r>
              <a:rPr lang="ja-JP" altLang="en-US" sz="1100" b="1" u="sng" cap="none" spc="0" dirty="0">
                <a:ln w="0"/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注意事項等</a:t>
            </a:r>
            <a:r>
              <a:rPr lang="en-US" altLang="ja-JP" sz="1100" b="1" u="sng" cap="none" spc="0" dirty="0">
                <a:ln w="0"/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】</a:t>
            </a:r>
          </a:p>
          <a:p>
            <a:pPr algn="l"/>
            <a:r>
              <a:rPr lang="ja-JP" altLang="en-US" sz="1050" b="1" cap="none" spc="0" baseline="0" dirty="0">
                <a:ln w="0"/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●受講料お支払い期限は、</a:t>
            </a:r>
            <a:r>
              <a:rPr lang="ja-JP" altLang="en-US" sz="1050" b="1" cap="none" spc="0" baseline="0" dirty="0">
                <a:ln w="0"/>
                <a:solidFill>
                  <a:srgbClr val="FF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受講日３日前</a:t>
            </a:r>
            <a:r>
              <a:rPr lang="ja-JP" altLang="en-US" sz="1050" b="1" cap="none" spc="0" baseline="0" dirty="0">
                <a:ln w="0"/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までとなります。受付窓口にてお手続きください。</a:t>
            </a:r>
            <a:endParaRPr lang="en-US" altLang="ja-JP" sz="1050" b="1" cap="none" spc="0" baseline="0" dirty="0">
              <a:ln w="0"/>
              <a:solidFill>
                <a:schemeClr val="tx1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l"/>
            <a:r>
              <a:rPr lang="ja-JP" altLang="en-US" sz="1050" b="1" cap="none" spc="0" baseline="0" dirty="0">
                <a:ln w="0"/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●欠席される際も、</a:t>
            </a:r>
            <a:r>
              <a:rPr lang="ja-JP" altLang="en-US" sz="1050" b="1" cap="none" spc="0" baseline="0" dirty="0">
                <a:ln w="0"/>
                <a:solidFill>
                  <a:srgbClr val="FF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受講日３日前</a:t>
            </a:r>
            <a:r>
              <a:rPr lang="ja-JP" altLang="en-US" sz="1050" b="1" cap="none" spc="0" baseline="0" dirty="0">
                <a:ln w="0"/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までにご連絡ください。</a:t>
            </a:r>
            <a:r>
              <a:rPr lang="ja-JP" altLang="en-US" sz="1050" b="1" cap="none" spc="0" baseline="0" dirty="0">
                <a:ln w="0"/>
                <a:solidFill>
                  <a:srgbClr val="FF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受講日２日前～当日</a:t>
            </a:r>
            <a:r>
              <a:rPr lang="ja-JP" altLang="en-US" sz="1050" b="1" cap="none" spc="0" baseline="0" dirty="0">
                <a:ln w="0"/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の</a:t>
            </a:r>
            <a:r>
              <a:rPr lang="ja-JP" altLang="en-US" sz="1050" b="1" cap="none" spc="0" baseline="0" dirty="0">
                <a:ln w="0"/>
                <a:solidFill>
                  <a:srgbClr val="FF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キャンセル</a:t>
            </a:r>
            <a:r>
              <a:rPr lang="ja-JP" altLang="en-US" sz="1050" b="1" cap="none" spc="0" baseline="0" dirty="0">
                <a:ln w="0"/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は、</a:t>
            </a:r>
            <a:endParaRPr lang="en-US" altLang="ja-JP" sz="1050" b="1" cap="none" spc="0" baseline="0" dirty="0">
              <a:ln w="0"/>
              <a:solidFill>
                <a:schemeClr val="tx1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l"/>
            <a:r>
              <a:rPr lang="ja-JP" altLang="en-US" sz="1050" b="1" cap="none" spc="0" baseline="0" dirty="0">
                <a:ln w="0"/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sz="1050" b="1" cap="none" spc="0" baseline="0" dirty="0">
                <a:ln w="0"/>
                <a:solidFill>
                  <a:srgbClr val="FF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払戻致しかねます</a:t>
            </a:r>
            <a:r>
              <a:rPr lang="ja-JP" altLang="en-US" sz="1050" b="1" cap="none" spc="0" baseline="0" dirty="0">
                <a:ln w="0"/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。</a:t>
            </a:r>
            <a:r>
              <a:rPr lang="ja-JP" altLang="en-US" sz="1050" b="1" cap="none" spc="0" baseline="0" dirty="0">
                <a:ln w="0"/>
                <a:solidFill>
                  <a:srgbClr val="FF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未払いの際</a:t>
            </a:r>
            <a:r>
              <a:rPr lang="ja-JP" altLang="en-US" sz="1050" b="1" cap="none" spc="0" baseline="0" dirty="0">
                <a:ln w="0"/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は、</a:t>
            </a:r>
            <a:r>
              <a:rPr lang="ja-JP" altLang="en-US" sz="1050" b="1" cap="none" spc="0" baseline="0" dirty="0">
                <a:ln w="0"/>
                <a:solidFill>
                  <a:srgbClr val="FF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受講料全額をお支払いいただきます</a:t>
            </a:r>
            <a:r>
              <a:rPr lang="ja-JP" altLang="en-US" sz="1050" b="1" cap="none" spc="0" baseline="0" dirty="0">
                <a:ln w="0"/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。予めご了承ください。</a:t>
            </a:r>
            <a:endParaRPr lang="en-US" altLang="ja-JP" sz="1050" b="1" cap="none" spc="0" baseline="0" dirty="0">
              <a:ln w="0"/>
              <a:solidFill>
                <a:schemeClr val="tx1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l"/>
            <a:r>
              <a:rPr lang="ja-JP" altLang="en-US" sz="1050" b="1" cap="none" spc="0" baseline="0" dirty="0">
                <a:ln w="0"/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●申込者が</a:t>
            </a:r>
            <a:r>
              <a:rPr lang="ja-JP" altLang="en-US" sz="1050" b="1" cap="none" spc="0" baseline="0" dirty="0">
                <a:ln w="0"/>
                <a:solidFill>
                  <a:sysClr val="windowText" lastClr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３名以下の場合は、休講</a:t>
            </a:r>
            <a:r>
              <a:rPr lang="ja-JP" altLang="en-US" sz="1050" b="1" cap="none" spc="0" baseline="0" dirty="0">
                <a:ln w="0"/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する場合がございます。</a:t>
            </a:r>
            <a:endParaRPr lang="en-US" altLang="ja-JP" sz="1050" b="1" cap="none" spc="0" baseline="0" dirty="0">
              <a:ln w="0"/>
              <a:solidFill>
                <a:schemeClr val="tx1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l"/>
            <a:r>
              <a:rPr lang="ja-JP" altLang="en-US" sz="1050" b="1" cap="none" spc="0" baseline="0" dirty="0">
                <a:ln w="0"/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　休講時は、お申込み者へ</a:t>
            </a:r>
            <a:r>
              <a:rPr lang="en-US" altLang="ja-JP" sz="1050" b="1" cap="none" spc="0" baseline="0" dirty="0">
                <a:ln w="0"/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TEL</a:t>
            </a:r>
            <a:r>
              <a:rPr lang="ja-JP" altLang="en-US" sz="1050" b="1" cap="none" spc="0" baseline="0" dirty="0">
                <a:ln w="0"/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またはメールにてご連絡いたします。</a:t>
            </a:r>
            <a:endParaRPr lang="en-US" altLang="ja-JP" sz="1050" b="1" cap="none" spc="0" baseline="0" dirty="0">
              <a:ln w="0"/>
              <a:solidFill>
                <a:schemeClr val="tx1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l"/>
            <a:r>
              <a:rPr lang="ja-JP" altLang="en-US" sz="1050" b="1" cap="none" spc="0" baseline="0" dirty="0">
                <a:ln w="0"/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〇初めてご参加する方は、事前に「成人チャレンジ」クラスにご参加時に担当講師へご相談いただくか、</a:t>
            </a:r>
            <a:endParaRPr lang="en-US" altLang="ja-JP" sz="1050" b="1" cap="none" spc="0" baseline="0" dirty="0">
              <a:ln w="0"/>
              <a:solidFill>
                <a:schemeClr val="tx1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l"/>
            <a:r>
              <a:rPr lang="ja-JP" altLang="en-US" sz="1050" b="1" cap="none" spc="0" baseline="0" dirty="0">
                <a:ln w="0"/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　お電話またはメールにてご相談ください。</a:t>
            </a:r>
            <a:endParaRPr lang="en-US" altLang="ja-JP" sz="1050" b="1" cap="none" spc="0" baseline="0" dirty="0">
              <a:ln w="0"/>
              <a:solidFill>
                <a:schemeClr val="tx1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l"/>
            <a:r>
              <a:rPr lang="ja-JP" altLang="en-US" sz="1050" b="1" cap="none" spc="0" baseline="0" dirty="0">
                <a:ln w="0"/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★レッスン開始</a:t>
            </a:r>
            <a:r>
              <a:rPr lang="en-US" altLang="ja-JP" sz="1050" b="1" cap="none" spc="0" baseline="0" dirty="0">
                <a:ln w="0"/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15</a:t>
            </a:r>
            <a:r>
              <a:rPr lang="ja-JP" altLang="en-US" sz="1050" b="1" cap="none" spc="0" baseline="0" dirty="0">
                <a:ln w="0"/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分前までにご来館ください。</a:t>
            </a:r>
            <a:endParaRPr lang="en-US" altLang="ja-JP" sz="1050" b="1" cap="none" spc="0" baseline="0" dirty="0">
              <a:ln w="0"/>
              <a:solidFill>
                <a:schemeClr val="tx1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l"/>
            <a:r>
              <a:rPr lang="ja-JP" altLang="en-US" sz="1050" b="1" cap="none" spc="0" baseline="0" dirty="0">
                <a:ln w="0"/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★パドル、フィンをお持ちの方はご持参ください。</a:t>
            </a:r>
            <a:endParaRPr lang="en-US" altLang="ja-JP" sz="1050" b="1" cap="none" spc="0" baseline="0" dirty="0">
              <a:ln w="0"/>
              <a:solidFill>
                <a:schemeClr val="tx1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CB791FAD-8972-273B-7AB5-6C45BD27092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60152" b="90679"/>
          <a:stretch/>
        </p:blipFill>
        <p:spPr>
          <a:xfrm>
            <a:off x="5069206" y="9406329"/>
            <a:ext cx="1285875" cy="499671"/>
          </a:xfrm>
          <a:prstGeom prst="rect">
            <a:avLst/>
          </a:prstGeom>
        </p:spPr>
      </p:pic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CFB3DA17-5C23-EAAC-DE49-7D6C5EE1C7DA}"/>
              </a:ext>
            </a:extLst>
          </p:cNvPr>
          <p:cNvSpPr/>
          <p:nvPr/>
        </p:nvSpPr>
        <p:spPr>
          <a:xfrm>
            <a:off x="48377" y="7194828"/>
            <a:ext cx="6779359" cy="811382"/>
          </a:xfrm>
          <a:prstGeom prst="roundRect">
            <a:avLst>
              <a:gd name="adj" fmla="val 12858"/>
            </a:avLst>
          </a:prstGeom>
          <a:gradFill flip="none" rotWithShape="1">
            <a:gsLst>
              <a:gs pos="20000">
                <a:schemeClr val="bg1">
                  <a:alpha val="73000"/>
                </a:schemeClr>
              </a:gs>
              <a:gs pos="54000">
                <a:schemeClr val="accent5">
                  <a:lumMod val="20000"/>
                  <a:lumOff val="80000"/>
                </a:schemeClr>
              </a:gs>
              <a:gs pos="98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4AA0272B-8AD2-3BA7-C179-5EEE4C00043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3444" y="9366886"/>
            <a:ext cx="502919" cy="539114"/>
          </a:xfrm>
          <a:prstGeom prst="rect">
            <a:avLst/>
          </a:prstGeom>
        </p:spPr>
      </p:pic>
      <p:graphicFrame>
        <p:nvGraphicFramePr>
          <p:cNvPr id="18" name="表 17">
            <a:extLst>
              <a:ext uri="{FF2B5EF4-FFF2-40B4-BE49-F238E27FC236}">
                <a16:creationId xmlns:a16="http://schemas.microsoft.com/office/drawing/2014/main" id="{BF85128D-F0AF-7BAD-7BCA-D08190A519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9382231"/>
              </p:ext>
            </p:extLst>
          </p:nvPr>
        </p:nvGraphicFramePr>
        <p:xfrm>
          <a:off x="123269" y="1556956"/>
          <a:ext cx="6611461" cy="55984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7835">
                  <a:extLst>
                    <a:ext uri="{9D8B030D-6E8A-4147-A177-3AD203B41FA5}">
                      <a16:colId xmlns:a16="http://schemas.microsoft.com/office/drawing/2014/main" val="4288866741"/>
                    </a:ext>
                  </a:extLst>
                </a:gridCol>
                <a:gridCol w="2679464">
                  <a:extLst>
                    <a:ext uri="{9D8B030D-6E8A-4147-A177-3AD203B41FA5}">
                      <a16:colId xmlns:a16="http://schemas.microsoft.com/office/drawing/2014/main" val="1942735185"/>
                    </a:ext>
                  </a:extLst>
                </a:gridCol>
                <a:gridCol w="2904162">
                  <a:extLst>
                    <a:ext uri="{9D8B030D-6E8A-4147-A177-3AD203B41FA5}">
                      <a16:colId xmlns:a16="http://schemas.microsoft.com/office/drawing/2014/main" val="4056627165"/>
                    </a:ext>
                  </a:extLst>
                </a:gridCol>
              </a:tblGrid>
              <a:tr h="6566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教室名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Jr</a:t>
                      </a:r>
                      <a:r>
                        <a:rPr kumimoji="1" lang="ja-JP" altLang="en-US" sz="280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チャレンジ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Jr</a:t>
                      </a:r>
                      <a:r>
                        <a:rPr kumimoji="1" lang="ja-JP" altLang="en-US" sz="28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スキルアップ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3464142"/>
                  </a:ext>
                </a:extLst>
              </a:tr>
              <a:tr h="4090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定員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</a:t>
                      </a:r>
                      <a:r>
                        <a:rPr kumimoji="1" lang="ja-JP" altLang="en-US" sz="2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名　程度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1647818"/>
                  </a:ext>
                </a:extLst>
              </a:tr>
              <a:tr h="74242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受講料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《</a:t>
                      </a:r>
                      <a:r>
                        <a:rPr kumimoji="1" lang="ja-JP" altLang="en-US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定 　期</a:t>
                      </a:r>
                      <a:r>
                        <a:rPr kumimoji="1" lang="en-US" altLang="ja-JP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》</a:t>
                      </a:r>
                      <a:r>
                        <a:rPr kumimoji="1" lang="ja-JP" altLang="en-US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  <a:r>
                        <a:rPr kumimoji="1" lang="en-US" altLang="ja-JP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</a:t>
                      </a:r>
                      <a:r>
                        <a:rPr kumimoji="1" lang="ja-JP" altLang="en-US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回　</a:t>
                      </a:r>
                      <a:r>
                        <a:rPr kumimoji="1" lang="en-US" altLang="ja-JP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8,000</a:t>
                      </a:r>
                      <a:r>
                        <a:rPr kumimoji="1" lang="ja-JP" altLang="en-US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円</a:t>
                      </a:r>
                      <a:endParaRPr kumimoji="1" lang="en-US" altLang="ja-JP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en-US" altLang="ja-JP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《1DAY》</a:t>
                      </a:r>
                      <a:r>
                        <a:rPr kumimoji="1" lang="ja-JP" altLang="en-US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  <a:r>
                        <a:rPr kumimoji="1" lang="en-US" altLang="ja-JP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</a:t>
                      </a:r>
                      <a:r>
                        <a:rPr kumimoji="1" lang="ja-JP" altLang="en-US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回　</a:t>
                      </a:r>
                      <a:r>
                        <a:rPr kumimoji="1" lang="en-US" altLang="ja-JP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2,500</a:t>
                      </a:r>
                      <a:r>
                        <a:rPr kumimoji="1" lang="ja-JP" altLang="en-US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</a:t>
                      </a:r>
                      <a:r>
                        <a:rPr kumimoji="1" lang="ja-JP" altLang="en-US" sz="18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回　</a:t>
                      </a:r>
                      <a:r>
                        <a:rPr kumimoji="1" lang="en-US" altLang="ja-JP" sz="18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2,000</a:t>
                      </a:r>
                      <a:r>
                        <a:rPr kumimoji="1" lang="ja-JP" altLang="en-US" sz="18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552787"/>
                  </a:ext>
                </a:extLst>
              </a:tr>
              <a:tr h="11104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開催日</a:t>
                      </a:r>
                      <a:endParaRPr kumimoji="1" lang="en-US" altLang="ja-JP" sz="18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《</a:t>
                      </a:r>
                      <a:r>
                        <a:rPr kumimoji="1" lang="ja-JP" altLang="en-US" sz="2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全</a:t>
                      </a:r>
                      <a:r>
                        <a:rPr kumimoji="1" lang="en-US" altLang="ja-JP" sz="2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</a:t>
                      </a:r>
                      <a:r>
                        <a:rPr kumimoji="1" lang="ja-JP" altLang="en-US" sz="2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回</a:t>
                      </a:r>
                      <a:r>
                        <a:rPr kumimoji="1" lang="en-US" altLang="ja-JP" sz="2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》</a:t>
                      </a:r>
                    </a:p>
                    <a:p>
                      <a:pPr algn="ctr"/>
                      <a:r>
                        <a:rPr kumimoji="1" lang="en-US" altLang="ja-JP" sz="2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</a:t>
                      </a:r>
                      <a:r>
                        <a:rPr kumimoji="1" lang="ja-JP" altLang="en-US" sz="2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，</a:t>
                      </a:r>
                      <a:r>
                        <a:rPr kumimoji="1" lang="en-US" altLang="ja-JP" sz="2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17</a:t>
                      </a:r>
                      <a:r>
                        <a:rPr kumimoji="1" lang="ja-JP" altLang="en-US" sz="2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，</a:t>
                      </a:r>
                      <a:r>
                        <a:rPr kumimoji="1" lang="en-US" altLang="ja-JP" sz="2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24</a:t>
                      </a:r>
                      <a:r>
                        <a:rPr kumimoji="1" lang="ja-JP" altLang="en-US" sz="2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，</a:t>
                      </a:r>
                      <a:r>
                        <a:rPr kumimoji="1" lang="en-US" altLang="ja-JP" sz="2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31</a:t>
                      </a:r>
                    </a:p>
                    <a:p>
                      <a:pPr algn="ctr"/>
                      <a:r>
                        <a:rPr kumimoji="1" lang="en-US" altLang="ja-JP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17:30</a:t>
                      </a:r>
                      <a:r>
                        <a:rPr kumimoji="1" lang="ja-JP" altLang="en-US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～１８</a:t>
                      </a:r>
                      <a:r>
                        <a:rPr kumimoji="1" lang="en-US" altLang="ja-JP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:2</a:t>
                      </a:r>
                      <a:r>
                        <a:rPr kumimoji="1" lang="ja-JP" altLang="en-US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０</a:t>
                      </a:r>
                      <a:endParaRPr kumimoji="1" lang="en-US" altLang="ja-JP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17(</a:t>
                      </a:r>
                      <a:r>
                        <a:rPr kumimoji="1" lang="ja-JP" altLang="en-US" sz="2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土</a:t>
                      </a:r>
                      <a:r>
                        <a:rPr kumimoji="1" lang="en-US" altLang="ja-JP" sz="2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)</a:t>
                      </a:r>
                    </a:p>
                    <a:p>
                      <a:pPr algn="ctr"/>
                      <a:r>
                        <a:rPr kumimoji="1" lang="en-US" altLang="ja-JP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16:30</a:t>
                      </a:r>
                      <a:r>
                        <a:rPr kumimoji="1" lang="ja-JP" altLang="en-US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～</a:t>
                      </a:r>
                      <a:r>
                        <a:rPr kumimoji="1" lang="en-US" altLang="ja-JP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17</a:t>
                      </a:r>
                      <a:r>
                        <a:rPr kumimoji="1" lang="ja-JP" altLang="en-US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：</a:t>
                      </a:r>
                      <a:r>
                        <a:rPr kumimoji="1" lang="en-US" altLang="ja-JP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20</a:t>
                      </a:r>
                      <a:endParaRPr kumimoji="1" lang="en-US" altLang="ja-JP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668983"/>
                  </a:ext>
                </a:extLst>
              </a:tr>
              <a:tr h="66687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予約期間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《</a:t>
                      </a:r>
                      <a:r>
                        <a:rPr kumimoji="1" lang="ja-JP" altLang="en-US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定　 期</a:t>
                      </a:r>
                      <a:r>
                        <a:rPr kumimoji="1" lang="en-US" altLang="ja-JP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》 </a:t>
                      </a:r>
                      <a:r>
                        <a:rPr kumimoji="1" lang="ja-JP" altLang="en-US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受講前月の１５日～</a:t>
                      </a:r>
                      <a:endParaRPr kumimoji="1" lang="en-US" altLang="ja-JP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r>
                        <a:rPr kumimoji="1" lang="en-US" altLang="ja-JP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《</a:t>
                      </a:r>
                      <a:r>
                        <a:rPr kumimoji="1" lang="ja-JP" altLang="en-US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１</a:t>
                      </a:r>
                      <a:r>
                        <a:rPr kumimoji="1" lang="en-US" altLang="ja-JP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DAY》 </a:t>
                      </a:r>
                      <a:r>
                        <a:rPr kumimoji="1" lang="ja-JP" altLang="en-US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受講前月の２０日～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開催月の月初営業日より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3764273"/>
                  </a:ext>
                </a:extLst>
              </a:tr>
              <a:tr h="68831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内容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世界記録樹立者のテクニックを丁寧に指導し、</a:t>
                      </a:r>
                      <a:endParaRPr kumimoji="1" lang="en-US" altLang="ja-JP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タイムアップをめざします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268857"/>
                  </a:ext>
                </a:extLst>
              </a:tr>
              <a:tr h="43209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年齢</a:t>
                      </a:r>
                      <a:endParaRPr kumimoji="1" lang="en-US" altLang="ja-JP" sz="2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小学生～中学生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0882735"/>
                  </a:ext>
                </a:extLst>
              </a:tr>
              <a:tr h="892528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対象</a:t>
                      </a:r>
                      <a:endParaRPr sz="2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50</a:t>
                      </a:r>
                      <a:r>
                        <a:rPr kumimoji="1" lang="ja-JP" altLang="en-US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ｍクロールベストタイム</a:t>
                      </a:r>
                      <a:endParaRPr kumimoji="1" lang="en-US" altLang="ja-JP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b="1" dirty="0">
                          <a:solidFill>
                            <a:srgbClr val="FF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３８秒</a:t>
                      </a:r>
                      <a:r>
                        <a:rPr kumimoji="1" lang="ja-JP" altLang="en-US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以内の方</a:t>
                      </a:r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５０ｍクロールベストタイム</a:t>
                      </a:r>
                      <a:endParaRPr kumimoji="1" lang="en-US" altLang="ja-JP" sz="1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en-US" altLang="ja-JP" sz="1800" b="1" dirty="0">
                          <a:solidFill>
                            <a:srgbClr val="FF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40</a:t>
                      </a:r>
                      <a:r>
                        <a:rPr kumimoji="1" lang="ja-JP" altLang="en-US" sz="1800" b="1" dirty="0">
                          <a:solidFill>
                            <a:srgbClr val="FF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秒～５０秒</a:t>
                      </a:r>
                      <a:r>
                        <a:rPr kumimoji="1" lang="ja-JP" altLang="en-US" sz="16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の方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1122973"/>
                  </a:ext>
                </a:extLst>
              </a:tr>
            </a:tbl>
          </a:graphicData>
        </a:graphic>
      </p:graphicFrame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D57DA457-F42B-51E1-5003-F38D32D41A0A}"/>
              </a:ext>
            </a:extLst>
          </p:cNvPr>
          <p:cNvSpPr/>
          <p:nvPr/>
        </p:nvSpPr>
        <p:spPr>
          <a:xfrm>
            <a:off x="4520043" y="4217670"/>
            <a:ext cx="1511952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200" b="0" cap="none" spc="0" dirty="0">
                <a:ln w="0"/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次回開催</a:t>
            </a:r>
            <a:r>
              <a:rPr lang="en-US" altLang="ja-JP" sz="1200" b="0" cap="none" spc="0" dirty="0">
                <a:ln w="0"/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5/17(</a:t>
            </a:r>
            <a:r>
              <a:rPr lang="ja-JP" altLang="en-US" sz="1200" b="0" cap="none" spc="0" dirty="0">
                <a:ln w="0"/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土</a:t>
            </a:r>
            <a:r>
              <a:rPr lang="en-US" altLang="ja-JP" sz="1200" b="0" cap="none" spc="0" dirty="0">
                <a:ln w="0"/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endParaRPr lang="ja-JP" altLang="en-US" sz="1200" b="0" cap="none" spc="0" dirty="0">
              <a:ln w="0"/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CCB2622-2B38-2043-47D6-3006188C2F3D}"/>
              </a:ext>
            </a:extLst>
          </p:cNvPr>
          <p:cNvSpPr/>
          <p:nvPr/>
        </p:nvSpPr>
        <p:spPr>
          <a:xfrm>
            <a:off x="124033" y="7299440"/>
            <a:ext cx="6535847" cy="563881"/>
          </a:xfrm>
          <a:prstGeom prst="rect">
            <a:avLst/>
          </a:prstGeom>
          <a:noFill/>
          <a:ln w="38100" cmpd="dbl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1200" b="1" u="none" cap="none" spc="0" dirty="0">
                <a:ln w="0"/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【</a:t>
            </a:r>
            <a:r>
              <a:rPr lang="ja-JP" altLang="en-US" sz="1200" b="1" u="none" cap="none" spc="0" dirty="0">
                <a:ln w="0"/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予約方法</a:t>
            </a:r>
            <a:r>
              <a:rPr lang="en-US" altLang="ja-JP" sz="1200" b="1" u="none" cap="none" spc="0" dirty="0">
                <a:ln w="0"/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】</a:t>
            </a:r>
            <a:r>
              <a:rPr lang="ja-JP" altLang="en-US" sz="1200" b="1" u="none" cap="none" spc="0" dirty="0">
                <a:ln w="0"/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☎</a:t>
            </a:r>
            <a:r>
              <a:rPr lang="en-US" altLang="ja-JP" sz="1200" b="1" u="none" cap="none" spc="0" dirty="0">
                <a:ln w="0"/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046-238-8780</a:t>
            </a:r>
          </a:p>
          <a:p>
            <a:pPr algn="l"/>
            <a:r>
              <a:rPr lang="ja-JP" altLang="en-US" sz="1050" b="1" u="sng" cap="none" spc="0" baseline="0" dirty="0">
                <a:ln w="0"/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お電話</a:t>
            </a:r>
            <a:r>
              <a:rPr lang="ja-JP" altLang="en-US" sz="1050" b="1" cap="none" spc="0" baseline="0" dirty="0">
                <a:ln w="0"/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または</a:t>
            </a:r>
            <a:r>
              <a:rPr lang="ja-JP" altLang="en-US" sz="1050" b="1" u="sng" cap="none" spc="0" baseline="0" dirty="0">
                <a:ln w="0"/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受付窓口</a:t>
            </a:r>
            <a:r>
              <a:rPr lang="ja-JP" altLang="en-US" sz="1050" b="1" cap="none" spc="0" baseline="0" dirty="0">
                <a:ln w="0"/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にてお申込みください。受講希望レッスン名、氏名、年齢</a:t>
            </a:r>
            <a:r>
              <a:rPr lang="en-US" altLang="ja-JP" sz="1050" b="1" cap="none" spc="0" baseline="0" dirty="0">
                <a:ln w="0"/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(</a:t>
            </a:r>
            <a:r>
              <a:rPr lang="ja-JP" altLang="en-US" sz="1050" b="1" cap="none" spc="0" baseline="0" dirty="0">
                <a:ln w="0"/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学年</a:t>
            </a:r>
            <a:r>
              <a:rPr lang="en-US" altLang="ja-JP" sz="1050" b="1" cap="none" spc="0" baseline="0" dirty="0">
                <a:ln w="0"/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)</a:t>
            </a:r>
            <a:r>
              <a:rPr lang="ja-JP" altLang="en-US" sz="1050" b="1" cap="none" spc="0" baseline="0" dirty="0">
                <a:ln w="0"/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、電話番号、</a:t>
            </a:r>
            <a:endParaRPr lang="en-US" altLang="ja-JP" sz="1050" b="1" cap="none" spc="0" baseline="0" dirty="0">
              <a:ln w="0"/>
              <a:solidFill>
                <a:schemeClr val="tx1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l"/>
            <a:r>
              <a:rPr lang="ja-JP" altLang="en-US" sz="1050" b="1" cap="none" spc="0" baseline="0" dirty="0">
                <a:ln w="0"/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在席スクール、</a:t>
            </a:r>
            <a:r>
              <a:rPr lang="en-US" altLang="ja-JP" sz="1050" b="1" cap="none" spc="0" baseline="0" dirty="0">
                <a:ln w="0"/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50</a:t>
            </a:r>
            <a:r>
              <a:rPr lang="ja-JP" altLang="en-US" sz="1050" b="1" cap="none" spc="0" baseline="0" dirty="0">
                <a:ln w="0"/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ｍクロールベストタイムをお伝えください。</a:t>
            </a:r>
            <a:endParaRPr lang="en-US" altLang="ja-JP" sz="1050" b="1" cap="none" spc="0" baseline="0" dirty="0">
              <a:ln w="0"/>
              <a:solidFill>
                <a:schemeClr val="tx1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31974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217</TotalTime>
  <Words>676</Words>
  <Application>Microsoft Office PowerPoint</Application>
  <PresentationFormat>A4 210 x 297 mm</PresentationFormat>
  <Paragraphs>92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BIZ UDPゴシック</vt:lpstr>
      <vt:lpstr>EPSON Pゴシック W6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田林</dc:creator>
  <cp:lastModifiedBy>田林</cp:lastModifiedBy>
  <cp:revision>6</cp:revision>
  <cp:lastPrinted>2025-03-12T00:06:31Z</cp:lastPrinted>
  <dcterms:created xsi:type="dcterms:W3CDTF">2022-08-11T02:06:47Z</dcterms:created>
  <dcterms:modified xsi:type="dcterms:W3CDTF">2025-03-15T10:15:34Z</dcterms:modified>
</cp:coreProperties>
</file>