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6858000" cy="9906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EEB80499-044A-458F-A0C7-106C76F505BF}">
          <p14:sldIdLst>
            <p14:sldId id="257"/>
          </p14:sldIdLst>
        </p14:section>
        <p14:section name="リニューアル版" id="{A5CB1AD9-1D0E-4902-973A-7E645DAA930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029" userDrawn="1">
          <p15:clr>
            <a:srgbClr val="A4A3A4"/>
          </p15:clr>
        </p15:guide>
        <p15:guide id="2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EFF"/>
    <a:srgbClr val="FFFF99"/>
    <a:srgbClr val="B3F828"/>
    <a:srgbClr val="FF7C80"/>
    <a:srgbClr val="FF00FF"/>
    <a:srgbClr val="FEDEFB"/>
    <a:srgbClr val="F8E4F4"/>
    <a:srgbClr val="F488C8"/>
    <a:srgbClr val="FF6699"/>
    <a:srgbClr val="F28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7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3006" y="54"/>
      </p:cViewPr>
      <p:guideLst>
        <p:guide orient="horz" pos="3029"/>
        <p:guide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86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2786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87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821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4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63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66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61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10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677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283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9F3E2-E7C3-4173-BF5C-E6F8417FB818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A9857-B26A-46E6-8651-38A2B0485E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9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3" Type="http://schemas.openxmlformats.org/officeDocument/2006/relationships/image" Target="../media/image3.jp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2.jpg"/><Relationship Id="rId16" Type="http://schemas.openxmlformats.org/officeDocument/2006/relationships/image" Target="../media/image14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24" Type="http://schemas.openxmlformats.org/officeDocument/2006/relationships/image" Target="../media/image20.jpeg"/><Relationship Id="rId5" Type="http://schemas.microsoft.com/office/2007/relationships/hdphoto" Target="../media/hdphoto1.wdp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8000" r="-8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B48EBA-FC08-5570-B27D-8D86BCBF3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図 66">
            <a:extLst>
              <a:ext uri="{FF2B5EF4-FFF2-40B4-BE49-F238E27FC236}">
                <a16:creationId xmlns:a16="http://schemas.microsoft.com/office/drawing/2014/main" id="{1D4D3D15-FD62-E897-CA2C-441E02151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55" b="90191"/>
          <a:stretch/>
        </p:blipFill>
        <p:spPr>
          <a:xfrm>
            <a:off x="0" y="-5937"/>
            <a:ext cx="1371600" cy="454647"/>
          </a:xfrm>
          <a:prstGeom prst="rect">
            <a:avLst/>
          </a:prstGeom>
        </p:spPr>
      </p:pic>
      <p:sp>
        <p:nvSpPr>
          <p:cNvPr id="1045" name="正方形/長方形 1044">
            <a:extLst>
              <a:ext uri="{FF2B5EF4-FFF2-40B4-BE49-F238E27FC236}">
                <a16:creationId xmlns:a16="http://schemas.microsoft.com/office/drawing/2014/main" id="{3E79A51B-582E-500C-3EEE-FECAED184D9E}"/>
              </a:ext>
            </a:extLst>
          </p:cNvPr>
          <p:cNvSpPr/>
          <p:nvPr/>
        </p:nvSpPr>
        <p:spPr>
          <a:xfrm>
            <a:off x="-79924" y="158983"/>
            <a:ext cx="6954781" cy="109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4400" dirty="0">
                <a:ln w="317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rgbClr val="81DEFF">
                      <a:alpha val="40000"/>
                    </a:srgbClr>
                  </a:glo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9</a:t>
            </a:r>
            <a:r>
              <a:rPr kumimoji="1" lang="ja-JP" altLang="en-US" sz="4400" dirty="0">
                <a:ln w="317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rgbClr val="81DEFF">
                      <a:alpha val="40000"/>
                    </a:srgbClr>
                  </a:glo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月</a:t>
            </a:r>
            <a:r>
              <a:rPr kumimoji="1" lang="ja-JP" altLang="en-US" sz="4400" u="none" dirty="0">
                <a:ln w="317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rgbClr val="81DEFF">
                      <a:alpha val="40000"/>
                    </a:srgbClr>
                  </a:glo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kumimoji="1" lang="ja-JP" altLang="en-US" sz="4800" u="none" dirty="0">
                <a:ln w="317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rgbClr val="81DEFF">
                      <a:alpha val="40000"/>
                    </a:srgbClr>
                  </a:glo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高座プール新聞</a:t>
            </a:r>
            <a:endParaRPr kumimoji="1" lang="ja-JP" altLang="en-US" sz="5400" u="none" dirty="0">
              <a:ln w="31750">
                <a:solidFill>
                  <a:schemeClr val="bg1"/>
                </a:solidFill>
              </a:ln>
              <a:solidFill>
                <a:srgbClr val="FFC000"/>
              </a:solidFill>
              <a:effectLst>
                <a:glow rad="228600">
                  <a:srgbClr val="81DEFF">
                    <a:alpha val="40000"/>
                  </a:srgbClr>
                </a:glo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1108" name="グループ化 1107">
            <a:extLst>
              <a:ext uri="{FF2B5EF4-FFF2-40B4-BE49-F238E27FC236}">
                <a16:creationId xmlns:a16="http://schemas.microsoft.com/office/drawing/2014/main" id="{1DCA5256-D951-ABF4-BF64-1FF15C5CA8FB}"/>
              </a:ext>
            </a:extLst>
          </p:cNvPr>
          <p:cNvGrpSpPr/>
          <p:nvPr/>
        </p:nvGrpSpPr>
        <p:grpSpPr>
          <a:xfrm>
            <a:off x="-3095264" y="3599485"/>
            <a:ext cx="6503873" cy="3023117"/>
            <a:chOff x="-6729734" y="815805"/>
            <a:chExt cx="6503873" cy="3023117"/>
          </a:xfrm>
        </p:grpSpPr>
        <p:grpSp>
          <p:nvGrpSpPr>
            <p:cNvPr id="94" name="グループ化 93">
              <a:extLst>
                <a:ext uri="{FF2B5EF4-FFF2-40B4-BE49-F238E27FC236}">
                  <a16:creationId xmlns:a16="http://schemas.microsoft.com/office/drawing/2014/main" id="{F946EBB7-6D73-8EE6-805C-F9EB3647CC89}"/>
                </a:ext>
              </a:extLst>
            </p:cNvPr>
            <p:cNvGrpSpPr/>
            <p:nvPr/>
          </p:nvGrpSpPr>
          <p:grpSpPr>
            <a:xfrm>
              <a:off x="-6729734" y="867481"/>
              <a:ext cx="6481362" cy="2971441"/>
              <a:chOff x="-4011558" y="3639501"/>
              <a:chExt cx="6481362" cy="2932656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957B23B0-9F76-7920-0D33-9675932A585E}"/>
                  </a:ext>
                </a:extLst>
              </p:cNvPr>
              <p:cNvGrpSpPr/>
              <p:nvPr/>
            </p:nvGrpSpPr>
            <p:grpSpPr>
              <a:xfrm>
                <a:off x="-4011558" y="3639501"/>
                <a:ext cx="6481362" cy="2916124"/>
                <a:chOff x="-3143278" y="1027229"/>
                <a:chExt cx="6481362" cy="1952965"/>
              </a:xfrm>
            </p:grpSpPr>
            <p:sp>
              <p:nvSpPr>
                <p:cNvPr id="114" name="四角形: 角を丸くする 113">
                  <a:extLst>
                    <a:ext uri="{FF2B5EF4-FFF2-40B4-BE49-F238E27FC236}">
                      <a16:creationId xmlns:a16="http://schemas.microsoft.com/office/drawing/2014/main" id="{1235B5D0-237F-1225-B48E-0C4B6C1CBA3D}"/>
                    </a:ext>
                  </a:extLst>
                </p:cNvPr>
                <p:cNvSpPr/>
                <p:nvPr/>
              </p:nvSpPr>
              <p:spPr>
                <a:xfrm>
                  <a:off x="53518" y="1027229"/>
                  <a:ext cx="3284566" cy="1062717"/>
                </a:xfrm>
                <a:prstGeom prst="roundRect">
                  <a:avLst>
                    <a:gd name="adj" fmla="val 6792"/>
                  </a:avLst>
                </a:prstGeom>
                <a:solidFill>
                  <a:schemeClr val="bg1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dirty="0"/>
                </a:p>
              </p:txBody>
            </p:sp>
            <p:sp>
              <p:nvSpPr>
                <p:cNvPr id="122" name="正方形/長方形 121">
                  <a:extLst>
                    <a:ext uri="{FF2B5EF4-FFF2-40B4-BE49-F238E27FC236}">
                      <a16:creationId xmlns:a16="http://schemas.microsoft.com/office/drawing/2014/main" id="{8AC928A3-CFE1-0D55-7BCB-C8E8964B39FC}"/>
                    </a:ext>
                  </a:extLst>
                </p:cNvPr>
                <p:cNvSpPr/>
                <p:nvPr/>
              </p:nvSpPr>
              <p:spPr>
                <a:xfrm>
                  <a:off x="308188" y="1215489"/>
                  <a:ext cx="2933635" cy="32056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毎週　</a:t>
                  </a:r>
                  <a:r>
                    <a:rPr kumimoji="1" lang="ja-JP" altLang="en-US" sz="1400" dirty="0">
                      <a:solidFill>
                        <a:srgbClr val="0070C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土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・</a:t>
                  </a:r>
                  <a:r>
                    <a:rPr kumimoji="1" lang="ja-JP" altLang="en-US" sz="1400" dirty="0">
                      <a:solidFill>
                        <a:srgbClr val="FF000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日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曜日</a:t>
                  </a:r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10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：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30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～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15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：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20</a:t>
                  </a:r>
                </a:p>
              </p:txBody>
            </p:sp>
            <p:sp>
              <p:nvSpPr>
                <p:cNvPr id="1063" name="正方形/長方形 1062">
                  <a:extLst>
                    <a:ext uri="{FF2B5EF4-FFF2-40B4-BE49-F238E27FC236}">
                      <a16:creationId xmlns:a16="http://schemas.microsoft.com/office/drawing/2014/main" id="{6C963977-223D-A0A8-402D-70DC845C3B56}"/>
                    </a:ext>
                  </a:extLst>
                </p:cNvPr>
                <p:cNvSpPr/>
                <p:nvPr/>
              </p:nvSpPr>
              <p:spPr>
                <a:xfrm>
                  <a:off x="117673" y="1498119"/>
                  <a:ext cx="3210791" cy="5744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ja-JP" sz="1200" b="1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〈</a:t>
                  </a:r>
                  <a:r>
                    <a:rPr kumimoji="1" lang="ja-JP" altLang="en-US" sz="1200" b="1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場所</a:t>
                  </a:r>
                  <a:r>
                    <a:rPr kumimoji="1" lang="en-US" altLang="ja-JP" sz="1200" b="1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〉</a:t>
                  </a:r>
                  <a:r>
                    <a:rPr kumimoji="1" lang="ja-JP" altLang="en-US" sz="1200" b="1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　幼児プール</a:t>
                  </a:r>
                  <a:endParaRPr kumimoji="1" lang="en-US" altLang="ja-JP" sz="1200" b="1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pPr algn="ctr"/>
                  <a:r>
                    <a:rPr kumimoji="1" lang="ja-JP" altLang="en-US" sz="1400" dirty="0">
                      <a:solidFill>
                        <a:srgbClr val="FF000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ウォーターガンやボールで遊べます</a:t>
                  </a:r>
                  <a:endParaRPr kumimoji="1" lang="en-US" altLang="ja-JP" sz="1400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en-US" altLang="ja-JP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※</a:t>
                  </a:r>
                  <a:r>
                    <a:rPr kumimoji="1" lang="ja-JP" altLang="en-US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持ち込み不可</a:t>
                  </a:r>
                  <a:endParaRPr kumimoji="1" lang="en-US" altLang="ja-JP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en-US" altLang="ja-JP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※</a:t>
                  </a:r>
                  <a:r>
                    <a:rPr kumimoji="1" lang="ja-JP" altLang="en-US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上記日程以外も不定期で開催します</a:t>
                  </a:r>
                  <a:endParaRPr kumimoji="1" lang="en-US" altLang="ja-JP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endParaRPr kumimoji="1" lang="en-US" altLang="ja-JP" sz="12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pic>
              <p:nvPicPr>
                <p:cNvPr id="1068" name="図 1067">
                  <a:extLst>
                    <a:ext uri="{FF2B5EF4-FFF2-40B4-BE49-F238E27FC236}">
                      <a16:creationId xmlns:a16="http://schemas.microsoft.com/office/drawing/2014/main" id="{6CE78088-5D83-0D0F-480C-7A4FF73C6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258" t="25976" r="17653" b="8021"/>
                <a:stretch/>
              </p:blipFill>
              <p:spPr>
                <a:xfrm>
                  <a:off x="-3143278" y="2491561"/>
                  <a:ext cx="1005830" cy="488633"/>
                </a:xfrm>
                <a:prstGeom prst="roundRect">
                  <a:avLst>
                    <a:gd name="adj" fmla="val 2108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</p:grpSp>
          <p:pic>
            <p:nvPicPr>
              <p:cNvPr id="104" name="図 103" descr="屋内, テーブル, 座る, ケーキ が含まれている画像&#10;&#10;自動的に生成された説明">
                <a:extLst>
                  <a:ext uri="{FF2B5EF4-FFF2-40B4-BE49-F238E27FC236}">
                    <a16:creationId xmlns:a16="http://schemas.microsoft.com/office/drawing/2014/main" id="{4B3BA647-AEC9-32BF-2A76-9861424820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012"/>
              <a:stretch/>
            </p:blipFill>
            <p:spPr>
              <a:xfrm>
                <a:off x="-2799662" y="5822105"/>
                <a:ext cx="950337" cy="7500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1099" name="四角形: 角を丸くする 1098">
              <a:extLst>
                <a:ext uri="{FF2B5EF4-FFF2-40B4-BE49-F238E27FC236}">
                  <a16:creationId xmlns:a16="http://schemas.microsoft.com/office/drawing/2014/main" id="{7ACB6941-8676-ABDB-F713-56876301670C}"/>
                </a:ext>
              </a:extLst>
            </p:cNvPr>
            <p:cNvSpPr/>
            <p:nvPr/>
          </p:nvSpPr>
          <p:spPr>
            <a:xfrm>
              <a:off x="-3535955" y="851689"/>
              <a:ext cx="3310094" cy="31833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0" name="正方形/長方形 1099">
              <a:extLst>
                <a:ext uri="{FF2B5EF4-FFF2-40B4-BE49-F238E27FC236}">
                  <a16:creationId xmlns:a16="http://schemas.microsoft.com/office/drawing/2014/main" id="{673F7088-D4E6-1A38-E28E-EA2936112258}"/>
                </a:ext>
              </a:extLst>
            </p:cNvPr>
            <p:cNvSpPr/>
            <p:nvPr/>
          </p:nvSpPr>
          <p:spPr>
            <a:xfrm>
              <a:off x="-3066535" y="815805"/>
              <a:ext cx="2480756" cy="3467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おもちゃで遊ぼう♪</a:t>
              </a:r>
              <a:endParaRPr kumimoji="1" lang="en-US" altLang="ja-JP" sz="1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105" name="Picture 2" descr="「無料！」のイラスト文字（POP）">
              <a:extLst>
                <a:ext uri="{FF2B5EF4-FFF2-40B4-BE49-F238E27FC236}">
                  <a16:creationId xmlns:a16="http://schemas.microsoft.com/office/drawing/2014/main" id="{FDA39CB2-5578-A7EC-049E-0BFF58EF0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61253" y="891808"/>
              <a:ext cx="410251" cy="259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60" name="グループ化 1259">
            <a:extLst>
              <a:ext uri="{FF2B5EF4-FFF2-40B4-BE49-F238E27FC236}">
                <a16:creationId xmlns:a16="http://schemas.microsoft.com/office/drawing/2014/main" id="{6D956525-58ED-EDD0-8E06-762CBE8E2106}"/>
              </a:ext>
            </a:extLst>
          </p:cNvPr>
          <p:cNvGrpSpPr/>
          <p:nvPr/>
        </p:nvGrpSpPr>
        <p:grpSpPr>
          <a:xfrm>
            <a:off x="77085" y="5361405"/>
            <a:ext cx="3290600" cy="1552981"/>
            <a:chOff x="126328" y="4021182"/>
            <a:chExt cx="3290600" cy="1552981"/>
          </a:xfrm>
        </p:grpSpPr>
        <p:grpSp>
          <p:nvGrpSpPr>
            <p:cNvPr id="1120" name="グループ化 1119">
              <a:extLst>
                <a:ext uri="{FF2B5EF4-FFF2-40B4-BE49-F238E27FC236}">
                  <a16:creationId xmlns:a16="http://schemas.microsoft.com/office/drawing/2014/main" id="{299DF192-72FA-7925-E3D4-83E355D43380}"/>
                </a:ext>
              </a:extLst>
            </p:cNvPr>
            <p:cNvGrpSpPr/>
            <p:nvPr/>
          </p:nvGrpSpPr>
          <p:grpSpPr>
            <a:xfrm>
              <a:off x="126328" y="4021182"/>
              <a:ext cx="3290600" cy="1552981"/>
              <a:chOff x="-3535955" y="785808"/>
              <a:chExt cx="3290600" cy="1552981"/>
            </a:xfrm>
          </p:grpSpPr>
          <p:grpSp>
            <p:nvGrpSpPr>
              <p:cNvPr id="1126" name="グループ化 1125">
                <a:extLst>
                  <a:ext uri="{FF2B5EF4-FFF2-40B4-BE49-F238E27FC236}">
                    <a16:creationId xmlns:a16="http://schemas.microsoft.com/office/drawing/2014/main" id="{C2EF5EE5-2E62-F851-069A-7B6FFFAC56D7}"/>
                  </a:ext>
                </a:extLst>
              </p:cNvPr>
              <p:cNvGrpSpPr/>
              <p:nvPr/>
            </p:nvGrpSpPr>
            <p:grpSpPr>
              <a:xfrm>
                <a:off x="-3535955" y="867479"/>
                <a:ext cx="3287583" cy="1471310"/>
                <a:chOff x="50501" y="1027227"/>
                <a:chExt cx="3287583" cy="972493"/>
              </a:xfrm>
            </p:grpSpPr>
            <p:sp>
              <p:nvSpPr>
                <p:cNvPr id="1131" name="四角形: 角を丸くする 1130">
                  <a:extLst>
                    <a:ext uri="{FF2B5EF4-FFF2-40B4-BE49-F238E27FC236}">
                      <a16:creationId xmlns:a16="http://schemas.microsoft.com/office/drawing/2014/main" id="{ADEAF2A1-2FB6-5D55-5A61-8351ED9AF776}"/>
                    </a:ext>
                  </a:extLst>
                </p:cNvPr>
                <p:cNvSpPr/>
                <p:nvPr/>
              </p:nvSpPr>
              <p:spPr>
                <a:xfrm>
                  <a:off x="53518" y="1027227"/>
                  <a:ext cx="3284566" cy="894116"/>
                </a:xfrm>
                <a:prstGeom prst="roundRect">
                  <a:avLst>
                    <a:gd name="adj" fmla="val 6792"/>
                  </a:avLst>
                </a:prstGeom>
                <a:solidFill>
                  <a:schemeClr val="bg1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dirty="0"/>
                </a:p>
              </p:txBody>
            </p:sp>
            <p:sp>
              <p:nvSpPr>
                <p:cNvPr id="1134" name="正方形/長方形 1133">
                  <a:extLst>
                    <a:ext uri="{FF2B5EF4-FFF2-40B4-BE49-F238E27FC236}">
                      <a16:creationId xmlns:a16="http://schemas.microsoft.com/office/drawing/2014/main" id="{C4316DF6-6750-F4DB-FF54-FE26D25A588F}"/>
                    </a:ext>
                  </a:extLst>
                </p:cNvPr>
                <p:cNvSpPr/>
                <p:nvPr/>
              </p:nvSpPr>
              <p:spPr>
                <a:xfrm>
                  <a:off x="50501" y="1241450"/>
                  <a:ext cx="3191499" cy="32056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毎週　火・木曜日　１２：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00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～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1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２：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20</a:t>
                  </a:r>
                </a:p>
              </p:txBody>
            </p:sp>
            <p:sp>
              <p:nvSpPr>
                <p:cNvPr id="1141" name="正方形/長方形 1140">
                  <a:extLst>
                    <a:ext uri="{FF2B5EF4-FFF2-40B4-BE49-F238E27FC236}">
                      <a16:creationId xmlns:a16="http://schemas.microsoft.com/office/drawing/2014/main" id="{02C4F37A-A262-8C25-4A54-33FD00D1A92E}"/>
                    </a:ext>
                  </a:extLst>
                </p:cNvPr>
                <p:cNvSpPr/>
                <p:nvPr/>
              </p:nvSpPr>
              <p:spPr>
                <a:xfrm>
                  <a:off x="78972" y="1460633"/>
                  <a:ext cx="3210791" cy="53908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〈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場所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〉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　流水プール</a:t>
                  </a:r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ja-JP" altLang="en-US" sz="1200" dirty="0">
                      <a:solidFill>
                        <a:srgbClr val="FF000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初めての方でもお気軽に</a:t>
                  </a:r>
                  <a:endParaRPr kumimoji="1" lang="en-US" altLang="ja-JP" sz="1200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ja-JP" altLang="en-US" sz="1200" dirty="0">
                      <a:solidFill>
                        <a:srgbClr val="FF000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自由に参加できます！</a:t>
                  </a:r>
                  <a:endParaRPr kumimoji="1" lang="en-US" altLang="ja-JP" sz="105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  <p:sp>
            <p:nvSpPr>
              <p:cNvPr id="1123" name="四角形: 角を丸くする 1122">
                <a:extLst>
                  <a:ext uri="{FF2B5EF4-FFF2-40B4-BE49-F238E27FC236}">
                    <a16:creationId xmlns:a16="http://schemas.microsoft.com/office/drawing/2014/main" id="{75411F74-AA67-B6A0-EB70-B0AFDE79696E}"/>
                  </a:ext>
                </a:extLst>
              </p:cNvPr>
              <p:cNvSpPr/>
              <p:nvPr/>
            </p:nvSpPr>
            <p:spPr>
              <a:xfrm>
                <a:off x="-3535955" y="785808"/>
                <a:ext cx="3290600" cy="368930"/>
              </a:xfrm>
              <a:prstGeom prst="round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24" name="正方形/長方形 1123">
                <a:extLst>
                  <a:ext uri="{FF2B5EF4-FFF2-40B4-BE49-F238E27FC236}">
                    <a16:creationId xmlns:a16="http://schemas.microsoft.com/office/drawing/2014/main" id="{657DB449-3E8D-3BB6-4793-466651E01679}"/>
                  </a:ext>
                </a:extLst>
              </p:cNvPr>
              <p:cNvSpPr/>
              <p:nvPr/>
            </p:nvSpPr>
            <p:spPr>
              <a:xfrm>
                <a:off x="-3049334" y="785809"/>
                <a:ext cx="2480756" cy="3467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ja-JP" altLang="en-US" sz="1800" b="1" dirty="0">
                    <a:solidFill>
                      <a:schemeClr val="bg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水中ウォーキング</a:t>
                </a:r>
                <a:endParaRPr kumimoji="1" lang="en-US" altLang="ja-JP" sz="1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pic>
            <p:nvPicPr>
              <p:cNvPr id="1125" name="Picture 2" descr="「無料！」のイラスト文字（POP）">
                <a:extLst>
                  <a:ext uri="{FF2B5EF4-FFF2-40B4-BE49-F238E27FC236}">
                    <a16:creationId xmlns:a16="http://schemas.microsoft.com/office/drawing/2014/main" id="{5E9300DD-5152-2C77-D5CF-D581D37B93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37268" y="854440"/>
                <a:ext cx="435940" cy="275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45" name="Picture 2" descr="水中ウォーキングのイラスト">
              <a:extLst>
                <a:ext uri="{FF2B5EF4-FFF2-40B4-BE49-F238E27FC236}">
                  <a16:creationId xmlns:a16="http://schemas.microsoft.com/office/drawing/2014/main" id="{4D68F99A-6744-0608-937A-338BF1412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4160" y="4659686"/>
              <a:ext cx="819023" cy="755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F30F0C52-A787-6EB8-86C1-C55BB16BB439}"/>
              </a:ext>
            </a:extLst>
          </p:cNvPr>
          <p:cNvGrpSpPr/>
          <p:nvPr/>
        </p:nvGrpSpPr>
        <p:grpSpPr>
          <a:xfrm>
            <a:off x="7156292" y="3653448"/>
            <a:ext cx="3448846" cy="1473012"/>
            <a:chOff x="3325585" y="5784016"/>
            <a:chExt cx="3448846" cy="147301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1D98CE46-0BD0-6B6D-C414-0E3C67F943F1}"/>
                </a:ext>
              </a:extLst>
            </p:cNvPr>
            <p:cNvGrpSpPr/>
            <p:nvPr/>
          </p:nvGrpSpPr>
          <p:grpSpPr>
            <a:xfrm>
              <a:off x="3325585" y="5930069"/>
              <a:ext cx="3421605" cy="1326959"/>
              <a:chOff x="-4237793" y="6441008"/>
              <a:chExt cx="3421605" cy="1326959"/>
            </a:xfrm>
          </p:grpSpPr>
          <p:sp>
            <p:nvSpPr>
              <p:cNvPr id="6" name="四角形: 角を丸くする 5">
                <a:extLst>
                  <a:ext uri="{FF2B5EF4-FFF2-40B4-BE49-F238E27FC236}">
                    <a16:creationId xmlns:a16="http://schemas.microsoft.com/office/drawing/2014/main" id="{C3706AD9-E7EF-FAF5-A3FF-509AB1BC6B7A}"/>
                  </a:ext>
                </a:extLst>
              </p:cNvPr>
              <p:cNvSpPr/>
              <p:nvPr/>
            </p:nvSpPr>
            <p:spPr>
              <a:xfrm>
                <a:off x="-4065936" y="6463589"/>
                <a:ext cx="3249748" cy="1304378"/>
              </a:xfrm>
              <a:prstGeom prst="roundRect">
                <a:avLst>
                  <a:gd name="adj" fmla="val 13746"/>
                </a:avLst>
              </a:prstGeom>
              <a:solidFill>
                <a:schemeClr val="bg1"/>
              </a:solidFill>
              <a:ln w="127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 dirty="0"/>
              </a:p>
            </p:txBody>
          </p:sp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7276C4AC-8477-1558-9B8C-929F4C26376E}"/>
                  </a:ext>
                </a:extLst>
              </p:cNvPr>
              <p:cNvGrpSpPr/>
              <p:nvPr/>
            </p:nvGrpSpPr>
            <p:grpSpPr>
              <a:xfrm>
                <a:off x="-4237793" y="6441008"/>
                <a:ext cx="3309103" cy="1289116"/>
                <a:chOff x="155494" y="2314616"/>
                <a:chExt cx="3309103" cy="1289116"/>
              </a:xfrm>
            </p:grpSpPr>
            <p:grpSp>
              <p:nvGrpSpPr>
                <p:cNvPr id="9" name="グループ化 8">
                  <a:extLst>
                    <a:ext uri="{FF2B5EF4-FFF2-40B4-BE49-F238E27FC236}">
                      <a16:creationId xmlns:a16="http://schemas.microsoft.com/office/drawing/2014/main" id="{8CE15139-0405-1A7F-F7E3-B5DA4AEE1CE1}"/>
                    </a:ext>
                  </a:extLst>
                </p:cNvPr>
                <p:cNvGrpSpPr/>
                <p:nvPr/>
              </p:nvGrpSpPr>
              <p:grpSpPr>
                <a:xfrm>
                  <a:off x="155494" y="2314616"/>
                  <a:ext cx="653400" cy="345213"/>
                  <a:chOff x="8363103" y="-185358"/>
                  <a:chExt cx="739297" cy="345213"/>
                </a:xfrm>
              </p:grpSpPr>
              <p:sp>
                <p:nvSpPr>
                  <p:cNvPr id="15" name="楕円 14">
                    <a:extLst>
                      <a:ext uri="{FF2B5EF4-FFF2-40B4-BE49-F238E27FC236}">
                        <a16:creationId xmlns:a16="http://schemas.microsoft.com/office/drawing/2014/main" id="{F582A7B2-9AD9-FB7B-ED28-AA4589BBA2C0}"/>
                      </a:ext>
                    </a:extLst>
                  </p:cNvPr>
                  <p:cNvSpPr/>
                  <p:nvPr/>
                </p:nvSpPr>
                <p:spPr>
                  <a:xfrm>
                    <a:off x="8423884" y="-185358"/>
                    <a:ext cx="587632" cy="319742"/>
                  </a:xfrm>
                  <a:prstGeom prst="ellipse">
                    <a:avLst/>
                  </a:prstGeom>
                  <a:solidFill>
                    <a:srgbClr val="FF00FF"/>
                  </a:solidFill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16" name="正方形/長方形 15">
                    <a:extLst>
                      <a:ext uri="{FF2B5EF4-FFF2-40B4-BE49-F238E27FC236}">
                        <a16:creationId xmlns:a16="http://schemas.microsoft.com/office/drawing/2014/main" id="{81399F65-F42D-F5D8-4195-9C6829F89B06}"/>
                      </a:ext>
                    </a:extLst>
                  </p:cNvPr>
                  <p:cNvSpPr/>
                  <p:nvPr/>
                </p:nvSpPr>
                <p:spPr>
                  <a:xfrm>
                    <a:off x="8363103" y="-166498"/>
                    <a:ext cx="739297" cy="32635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kumimoji="1" lang="en-US" altLang="ja-JP" sz="10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1</a:t>
                    </a:r>
                    <a:r>
                      <a:rPr kumimoji="1" lang="ja-JP" altLang="en-US" sz="10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～</a:t>
                    </a:r>
                    <a:r>
                      <a:rPr kumimoji="1" lang="en-US" altLang="ja-JP" sz="10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12</a:t>
                    </a:r>
                    <a:r>
                      <a:rPr kumimoji="1" lang="ja-JP" altLang="en-US" sz="10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  　</a:t>
                    </a:r>
                    <a:endParaRPr kumimoji="1" lang="en-US" altLang="ja-JP" sz="1200" b="1" dirty="0">
                      <a:solidFill>
                        <a:srgbClr val="FF000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A2185E4C-96B2-0C50-8E66-4D2966F8173B}"/>
                    </a:ext>
                  </a:extLst>
                </p:cNvPr>
                <p:cNvSpPr/>
                <p:nvPr/>
              </p:nvSpPr>
              <p:spPr>
                <a:xfrm>
                  <a:off x="1162413" y="2940238"/>
                  <a:ext cx="2302184" cy="66349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受付で</a:t>
                  </a:r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フォロー画面を見せてね！</a:t>
                  </a:r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en-US" altLang="ja-JP" sz="10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※</a:t>
                  </a:r>
                  <a:r>
                    <a:rPr kumimoji="1" lang="ja-JP" altLang="en-US" sz="10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おひとり様</a:t>
                  </a:r>
                  <a:r>
                    <a:rPr kumimoji="1" lang="en-US" altLang="ja-JP" sz="10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1</a:t>
                  </a:r>
                  <a:r>
                    <a:rPr kumimoji="1" lang="ja-JP" altLang="en-US" sz="10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回限り</a:t>
                  </a:r>
                  <a:r>
                    <a:rPr kumimoji="1" lang="ja-JP" altLang="en-US" sz="7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（通常</a:t>
                  </a:r>
                  <a:r>
                    <a:rPr kumimoji="1" lang="en-US" altLang="ja-JP" sz="7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or</a:t>
                  </a:r>
                  <a:r>
                    <a:rPr kumimoji="1" lang="ja-JP" altLang="en-US" sz="7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キッズポイント）</a:t>
                  </a:r>
                  <a:endParaRPr kumimoji="1" lang="en-US" altLang="ja-JP" sz="10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</p:grpSp>
        <p:pic>
          <p:nvPicPr>
            <p:cNvPr id="25" name="図 24" descr="アイコン&#10;&#10;自動的に生成された説明">
              <a:extLst>
                <a:ext uri="{FF2B5EF4-FFF2-40B4-BE49-F238E27FC236}">
                  <a16:creationId xmlns:a16="http://schemas.microsoft.com/office/drawing/2014/main" id="{5744DE6D-D968-15D3-05E4-A5489A838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711" y="5784016"/>
              <a:ext cx="556993" cy="555916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623A3C32-4D7E-BD34-A8BE-39E6BD061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417" y="6580228"/>
              <a:ext cx="593145" cy="643412"/>
            </a:xfrm>
            <a:prstGeom prst="rect">
              <a:avLst/>
            </a:prstGeom>
          </p:spPr>
        </p:pic>
        <p:sp>
          <p:nvSpPr>
            <p:cNvPr id="17" name="テキスト ボックス 1">
              <a:extLst>
                <a:ext uri="{FF2B5EF4-FFF2-40B4-BE49-F238E27FC236}">
                  <a16:creationId xmlns:a16="http://schemas.microsoft.com/office/drawing/2014/main" id="{D2D329FC-1614-C012-83A7-D1E6AD2594F8}"/>
                </a:ext>
              </a:extLst>
            </p:cNvPr>
            <p:cNvSpPr txBox="1"/>
            <p:nvPr/>
          </p:nvSpPr>
          <p:spPr>
            <a:xfrm>
              <a:off x="3818521" y="6006852"/>
              <a:ext cx="2955910" cy="60666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74295" tIns="8890" rIns="74295" bIns="88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ja-JP" altLang="en-US" sz="2000" kern="100" dirty="0">
                  <a:ln w="9525" cap="flat" cmpd="sng" algn="ctr">
                    <a:noFill/>
                    <a:prstDash val="solid"/>
                    <a:round/>
                  </a:ln>
                  <a:solidFill>
                    <a:srgbClr val="FF00FF"/>
                  </a:solidFill>
                  <a:latin typeface="游明朝" panose="02020400000000000000" pitchFamily="18" charset="-128"/>
                  <a:ea typeface="EPSON 太丸ゴシック体Ｂ" panose="020F0709000000000000" pitchFamily="49" charset="-128"/>
                  <a:cs typeface="Times New Roman" panose="02020603050405020304" pitchFamily="18" charset="0"/>
                </a:rPr>
                <a:t>インスタフォローで</a:t>
              </a:r>
              <a:br>
                <a:rPr lang="en-US" altLang="ja-JP" sz="2000" kern="100" dirty="0">
                  <a:ln w="9525" cap="flat" cmpd="sng" algn="ctr">
                    <a:noFill/>
                    <a:prstDash val="solid"/>
                    <a:round/>
                  </a:ln>
                  <a:solidFill>
                    <a:srgbClr val="FF00FF"/>
                  </a:solidFill>
                  <a:latin typeface="游明朝" panose="02020400000000000000" pitchFamily="18" charset="-128"/>
                  <a:ea typeface="EPSON 太丸ゴシック体Ｂ" panose="020F0709000000000000" pitchFamily="49" charset="-128"/>
                  <a:cs typeface="Times New Roman" panose="02020603050405020304" pitchFamily="18" charset="0"/>
                </a:rPr>
              </a:br>
              <a:r>
                <a:rPr lang="ja-JP" altLang="en-US" sz="2000" kern="100" dirty="0">
                  <a:ln w="9525" cap="flat" cmpd="sng" algn="ctr">
                    <a:noFill/>
                    <a:prstDash val="solid"/>
                    <a:round/>
                  </a:ln>
                  <a:solidFill>
                    <a:srgbClr val="FF00FF"/>
                  </a:solidFill>
                  <a:latin typeface="游明朝" panose="02020400000000000000" pitchFamily="18" charset="-128"/>
                  <a:ea typeface="EPSON 太丸ゴシック体Ｂ" panose="020F0709000000000000" pitchFamily="49" charset="-128"/>
                  <a:cs typeface="Times New Roman" panose="02020603050405020304" pitchFamily="18" charset="0"/>
                </a:rPr>
                <a:t>ポイント２こプレゼント</a:t>
              </a:r>
              <a:endParaRPr lang="ja-JP" sz="100" kern="100" dirty="0">
                <a:solidFill>
                  <a:srgbClr val="FF00FF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76" name="グループ化 1175">
            <a:extLst>
              <a:ext uri="{FF2B5EF4-FFF2-40B4-BE49-F238E27FC236}">
                <a16:creationId xmlns:a16="http://schemas.microsoft.com/office/drawing/2014/main" id="{769F269E-F0A7-67B5-8B14-1226D4CAAECB}"/>
              </a:ext>
            </a:extLst>
          </p:cNvPr>
          <p:cNvGrpSpPr/>
          <p:nvPr/>
        </p:nvGrpSpPr>
        <p:grpSpPr>
          <a:xfrm>
            <a:off x="3417607" y="8013079"/>
            <a:ext cx="3357793" cy="1419580"/>
            <a:chOff x="3431774" y="3209829"/>
            <a:chExt cx="3357793" cy="1419580"/>
          </a:xfrm>
        </p:grpSpPr>
        <p:grpSp>
          <p:nvGrpSpPr>
            <p:cNvPr id="1154" name="グループ化 1153">
              <a:extLst>
                <a:ext uri="{FF2B5EF4-FFF2-40B4-BE49-F238E27FC236}">
                  <a16:creationId xmlns:a16="http://schemas.microsoft.com/office/drawing/2014/main" id="{7D8382AD-C95F-8580-0D7F-0B64A01E1D91}"/>
                </a:ext>
              </a:extLst>
            </p:cNvPr>
            <p:cNvGrpSpPr/>
            <p:nvPr/>
          </p:nvGrpSpPr>
          <p:grpSpPr>
            <a:xfrm>
              <a:off x="3431774" y="3209829"/>
              <a:ext cx="3357793" cy="1419580"/>
              <a:chOff x="-3602671" y="798504"/>
              <a:chExt cx="3357793" cy="1419580"/>
            </a:xfrm>
          </p:grpSpPr>
          <p:grpSp>
            <p:nvGrpSpPr>
              <p:cNvPr id="1161" name="グループ化 1160">
                <a:extLst>
                  <a:ext uri="{FF2B5EF4-FFF2-40B4-BE49-F238E27FC236}">
                    <a16:creationId xmlns:a16="http://schemas.microsoft.com/office/drawing/2014/main" id="{E8E85CB8-D982-738B-B4CD-AF47B2EE5B69}"/>
                  </a:ext>
                </a:extLst>
              </p:cNvPr>
              <p:cNvGrpSpPr/>
              <p:nvPr/>
            </p:nvGrpSpPr>
            <p:grpSpPr>
              <a:xfrm>
                <a:off x="-3532938" y="867479"/>
                <a:ext cx="3284566" cy="1350605"/>
                <a:chOff x="53518" y="1027227"/>
                <a:chExt cx="3284566" cy="892710"/>
              </a:xfrm>
            </p:grpSpPr>
            <p:sp>
              <p:nvSpPr>
                <p:cNvPr id="1170" name="四角形: 角を丸くする 1169">
                  <a:extLst>
                    <a:ext uri="{FF2B5EF4-FFF2-40B4-BE49-F238E27FC236}">
                      <a16:creationId xmlns:a16="http://schemas.microsoft.com/office/drawing/2014/main" id="{11347A07-5C44-3EF4-F57C-1B84AA542BDC}"/>
                    </a:ext>
                  </a:extLst>
                </p:cNvPr>
                <p:cNvSpPr/>
                <p:nvPr/>
              </p:nvSpPr>
              <p:spPr>
                <a:xfrm>
                  <a:off x="53518" y="1027227"/>
                  <a:ext cx="3284566" cy="853125"/>
                </a:xfrm>
                <a:prstGeom prst="roundRect">
                  <a:avLst>
                    <a:gd name="adj" fmla="val 6792"/>
                  </a:avLst>
                </a:prstGeom>
                <a:solidFill>
                  <a:schemeClr val="bg1"/>
                </a:solidFill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dirty="0"/>
                </a:p>
              </p:txBody>
            </p:sp>
            <p:sp>
              <p:nvSpPr>
                <p:cNvPr id="1172" name="正方形/長方形 1171">
                  <a:extLst>
                    <a:ext uri="{FF2B5EF4-FFF2-40B4-BE49-F238E27FC236}">
                      <a16:creationId xmlns:a16="http://schemas.microsoft.com/office/drawing/2014/main" id="{A7A73434-64C3-62E6-5864-61E87EBC3B32}"/>
                    </a:ext>
                  </a:extLst>
                </p:cNvPr>
                <p:cNvSpPr/>
                <p:nvPr/>
              </p:nvSpPr>
              <p:spPr>
                <a:xfrm>
                  <a:off x="66399" y="1285791"/>
                  <a:ext cx="3191499" cy="63414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●　毎週　金曜日　終日</a:t>
                  </a:r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●　毎日　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18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：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00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～２０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: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００</a:t>
                  </a:r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●　お誕生日の方</a:t>
                  </a:r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  <p:sp>
            <p:nvSpPr>
              <p:cNvPr id="1162" name="四角形: 角を丸くする 1161">
                <a:extLst>
                  <a:ext uri="{FF2B5EF4-FFF2-40B4-BE49-F238E27FC236}">
                    <a16:creationId xmlns:a16="http://schemas.microsoft.com/office/drawing/2014/main" id="{16F49A8A-72F8-A671-9F1C-F4AC7E1FD059}"/>
                  </a:ext>
                </a:extLst>
              </p:cNvPr>
              <p:cNvSpPr/>
              <p:nvPr/>
            </p:nvSpPr>
            <p:spPr>
              <a:xfrm>
                <a:off x="-3535955" y="851689"/>
                <a:ext cx="3291077" cy="31833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3" name="正方形/長方形 1162">
                <a:extLst>
                  <a:ext uri="{FF2B5EF4-FFF2-40B4-BE49-F238E27FC236}">
                    <a16:creationId xmlns:a16="http://schemas.microsoft.com/office/drawing/2014/main" id="{A3811089-EE1B-A3A5-16E7-16FA9222325E}"/>
                  </a:ext>
                </a:extLst>
              </p:cNvPr>
              <p:cNvSpPr/>
              <p:nvPr/>
            </p:nvSpPr>
            <p:spPr>
              <a:xfrm>
                <a:off x="-3602671" y="798504"/>
                <a:ext cx="3257191" cy="3467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ja-JP" altLang="en-US" sz="1800" b="1" dirty="0">
                    <a:solidFill>
                      <a:schemeClr val="bg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ポイントアップ　デー・タイム　</a:t>
                </a:r>
                <a:endParaRPr kumimoji="1" lang="en-US" altLang="ja-JP" sz="1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pic>
          <p:nvPicPr>
            <p:cNvPr id="1174" name="Picture 4" descr="スタンプ・判子のイラスト（文房具）">
              <a:extLst>
                <a:ext uri="{FF2B5EF4-FFF2-40B4-BE49-F238E27FC236}">
                  <a16:creationId xmlns:a16="http://schemas.microsoft.com/office/drawing/2014/main" id="{E9CAB84C-1B10-47EA-0068-1F39B8159F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3496" y="3756942"/>
              <a:ext cx="641883" cy="790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FAE8DA5-9BBA-E719-C4A9-4CE7BD190463}"/>
              </a:ext>
            </a:extLst>
          </p:cNvPr>
          <p:cNvGrpSpPr/>
          <p:nvPr/>
        </p:nvGrpSpPr>
        <p:grpSpPr>
          <a:xfrm>
            <a:off x="3449393" y="3641609"/>
            <a:ext cx="3347565" cy="2049666"/>
            <a:chOff x="3425827" y="2726437"/>
            <a:chExt cx="3347565" cy="2071222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62A9FC94-5396-44FE-1417-7BD6528B6025}"/>
                </a:ext>
              </a:extLst>
            </p:cNvPr>
            <p:cNvGrpSpPr/>
            <p:nvPr/>
          </p:nvGrpSpPr>
          <p:grpSpPr>
            <a:xfrm>
              <a:off x="3425827" y="2726437"/>
              <a:ext cx="3347565" cy="2071222"/>
              <a:chOff x="3425827" y="2726437"/>
              <a:chExt cx="3347565" cy="2071222"/>
            </a:xfrm>
          </p:grpSpPr>
          <p:grpSp>
            <p:nvGrpSpPr>
              <p:cNvPr id="1119" name="グループ化 1118">
                <a:extLst>
                  <a:ext uri="{FF2B5EF4-FFF2-40B4-BE49-F238E27FC236}">
                    <a16:creationId xmlns:a16="http://schemas.microsoft.com/office/drawing/2014/main" id="{749420D6-9555-5B59-A36B-304BB544BB1B}"/>
                  </a:ext>
                </a:extLst>
              </p:cNvPr>
              <p:cNvGrpSpPr/>
              <p:nvPr/>
            </p:nvGrpSpPr>
            <p:grpSpPr>
              <a:xfrm>
                <a:off x="3449850" y="2726437"/>
                <a:ext cx="3323542" cy="2071222"/>
                <a:chOff x="3474629" y="564346"/>
                <a:chExt cx="3323542" cy="2071222"/>
              </a:xfrm>
            </p:grpSpPr>
            <p:grpSp>
              <p:nvGrpSpPr>
                <p:cNvPr id="4" name="グループ化 3">
                  <a:extLst>
                    <a:ext uri="{FF2B5EF4-FFF2-40B4-BE49-F238E27FC236}">
                      <a16:creationId xmlns:a16="http://schemas.microsoft.com/office/drawing/2014/main" id="{C8B6AC5F-2C0D-7593-697A-1D1C5E1B5040}"/>
                    </a:ext>
                  </a:extLst>
                </p:cNvPr>
                <p:cNvGrpSpPr/>
                <p:nvPr/>
              </p:nvGrpSpPr>
              <p:grpSpPr>
                <a:xfrm>
                  <a:off x="3474629" y="637752"/>
                  <a:ext cx="3285436" cy="1997816"/>
                  <a:chOff x="118125" y="1934977"/>
                  <a:chExt cx="3331428" cy="1997816"/>
                </a:xfrm>
              </p:grpSpPr>
              <p:grpSp>
                <p:nvGrpSpPr>
                  <p:cNvPr id="80" name="グループ化 79">
                    <a:extLst>
                      <a:ext uri="{FF2B5EF4-FFF2-40B4-BE49-F238E27FC236}">
                        <a16:creationId xmlns:a16="http://schemas.microsoft.com/office/drawing/2014/main" id="{469C4CE7-F06C-ABE4-9689-F7C3F11B8386}"/>
                      </a:ext>
                    </a:extLst>
                  </p:cNvPr>
                  <p:cNvGrpSpPr/>
                  <p:nvPr/>
                </p:nvGrpSpPr>
                <p:grpSpPr>
                  <a:xfrm>
                    <a:off x="118125" y="1934977"/>
                    <a:ext cx="3331428" cy="1997816"/>
                    <a:chOff x="3484036" y="3120602"/>
                    <a:chExt cx="3331428" cy="1997816"/>
                  </a:xfrm>
                </p:grpSpPr>
                <p:sp>
                  <p:nvSpPr>
                    <p:cNvPr id="110" name="四角形: 角を丸くする 109">
                      <a:extLst>
                        <a:ext uri="{FF2B5EF4-FFF2-40B4-BE49-F238E27FC236}">
                          <a16:creationId xmlns:a16="http://schemas.microsoft.com/office/drawing/2014/main" id="{1D3D8997-3F8C-3EE0-D223-D718EFE3AD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84036" y="3120602"/>
                      <a:ext cx="3291618" cy="1997816"/>
                    </a:xfrm>
                    <a:prstGeom prst="roundRect">
                      <a:avLst>
                        <a:gd name="adj" fmla="val 5974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kumimoji="1" lang="ja-JP" altLang="en-US" sz="1100" dirty="0"/>
                    </a:p>
                  </p:txBody>
                </p:sp>
                <p:pic>
                  <p:nvPicPr>
                    <p:cNvPr id="111" name="図 110">
                      <a:extLst>
                        <a:ext uri="{FF2B5EF4-FFF2-40B4-BE49-F238E27FC236}">
                          <a16:creationId xmlns:a16="http://schemas.microsoft.com/office/drawing/2014/main" id="{8079AC2F-BEC6-4B9E-EAA9-103249EEB2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5923647" y="4423388"/>
                      <a:ext cx="891817" cy="661374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8" name="テキスト ボックス 1">
                    <a:extLst>
                      <a:ext uri="{FF2B5EF4-FFF2-40B4-BE49-F238E27FC236}">
                        <a16:creationId xmlns:a16="http://schemas.microsoft.com/office/drawing/2014/main" id="{3B10DE1C-0E24-881D-B370-8255495CD862}"/>
                      </a:ext>
                    </a:extLst>
                  </p:cNvPr>
                  <p:cNvSpPr txBox="1"/>
                  <p:nvPr/>
                </p:nvSpPr>
                <p:spPr>
                  <a:xfrm>
                    <a:off x="175322" y="2196180"/>
                    <a:ext cx="3223719" cy="7729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rot="0" spcFirstLastPara="0" vert="horz" wrap="square" lIns="74295" tIns="8890" rIns="74295" bIns="88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ja-JP" altLang="en-US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solidFill>
                          <a:srgbClr val="0070C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・　成人</a:t>
                    </a:r>
                    <a:r>
                      <a:rPr lang="ja-JP" altLang="en-US" sz="1600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solidFill>
                          <a:srgbClr val="0070C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向け特別レッスン</a:t>
                    </a:r>
                    <a:endParaRPr lang="en-US" altLang="ja-JP" sz="1600" kern="100" dirty="0">
                      <a:ln w="9525" cap="flat" cmpd="sng" algn="ctr">
                        <a:noFill/>
                        <a:prstDash val="solid"/>
                        <a:round/>
                      </a:ln>
                      <a:solidFill>
                        <a:srgbClr val="0070C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Times New Roman" panose="02020603050405020304" pitchFamily="18" charset="0"/>
                    </a:endParaRPr>
                  </a:p>
                  <a:p>
                    <a:r>
                      <a:rPr lang="ja-JP" altLang="en-US" sz="1600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solidFill>
                          <a:srgbClr val="0070C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　　プラチナレッスン</a:t>
                    </a:r>
                    <a:endParaRPr lang="en-US" altLang="ja-JP" sz="1600" kern="100" dirty="0">
                      <a:ln w="9525" cap="flat" cmpd="sng" algn="ctr">
                        <a:noFill/>
                        <a:prstDash val="solid"/>
                        <a:round/>
                      </a:ln>
                      <a:solidFill>
                        <a:srgbClr val="0070C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Times New Roman" panose="02020603050405020304" pitchFamily="18" charset="0"/>
                    </a:endParaRPr>
                  </a:p>
                  <a:p>
                    <a:r>
                      <a:rPr lang="ja-JP" altLang="en-US" sz="1400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solidFill>
                          <a:srgbClr val="0070C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　　</a:t>
                    </a:r>
                    <a:r>
                      <a:rPr lang="en-US" altLang="ja-JP" sz="1400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13(</a:t>
                    </a:r>
                    <a:r>
                      <a:rPr lang="ja-JP" altLang="en-US" sz="1400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土</a:t>
                    </a:r>
                    <a:r>
                      <a:rPr lang="en-US" altLang="ja-JP" sz="1400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)</a:t>
                    </a:r>
                    <a:r>
                      <a:rPr lang="ja-JP" altLang="en-US" sz="1400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　</a:t>
                    </a:r>
                    <a:r>
                      <a:rPr lang="en-US" altLang="ja-JP" sz="1400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18:30</a:t>
                    </a:r>
                    <a:r>
                      <a:rPr lang="ja-JP" altLang="en-US" sz="1400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～１９：</a:t>
                    </a:r>
                    <a:r>
                      <a:rPr lang="en-US" altLang="ja-JP" sz="1400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3</a:t>
                    </a:r>
                    <a:r>
                      <a:rPr lang="ja-JP" altLang="en-US" sz="1400" kern="100" dirty="0">
                        <a:ln w="9525" cap="flat" cmpd="sng" algn="ctr">
                          <a:noFill/>
                          <a:prstDash val="solid"/>
                          <a:round/>
                        </a:ln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rPr>
                      <a:t>０</a:t>
                    </a:r>
                    <a:endParaRPr lang="en-US" altLang="ja-JP" sz="1400" kern="100" dirty="0">
                      <a:ln w="9525" cap="flat" cmpd="sng" algn="ctr">
                        <a:noFill/>
                        <a:prstDash val="solid"/>
                        <a:round/>
                      </a:ln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Times New Roman" panose="02020603050405020304" pitchFamily="18" charset="0"/>
                    </a:endParaRPr>
                  </a:p>
                  <a:p>
                    <a:endParaRPr lang="ja-JP" sz="100" kern="100" dirty="0">
                      <a:solidFill>
                        <a:srgbClr val="0070C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110" name="四角形: 角を丸くする 1109">
                  <a:extLst>
                    <a:ext uri="{FF2B5EF4-FFF2-40B4-BE49-F238E27FC236}">
                      <a16:creationId xmlns:a16="http://schemas.microsoft.com/office/drawing/2014/main" id="{0696FFEF-DED8-34E9-9FA7-20267BC50B78}"/>
                    </a:ext>
                  </a:extLst>
                </p:cNvPr>
                <p:cNvSpPr/>
                <p:nvPr/>
              </p:nvSpPr>
              <p:spPr>
                <a:xfrm>
                  <a:off x="3487000" y="564664"/>
                  <a:ext cx="3246177" cy="318334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118" name="正方形/長方形 1117">
                  <a:extLst>
                    <a:ext uri="{FF2B5EF4-FFF2-40B4-BE49-F238E27FC236}">
                      <a16:creationId xmlns:a16="http://schemas.microsoft.com/office/drawing/2014/main" id="{5E2F53A6-C04D-244C-6C94-6C28FE47B192}"/>
                    </a:ext>
                  </a:extLst>
                </p:cNvPr>
                <p:cNvSpPr/>
                <p:nvPr/>
              </p:nvSpPr>
              <p:spPr>
                <a:xfrm>
                  <a:off x="3512509" y="564346"/>
                  <a:ext cx="3285662" cy="34677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ja-JP" altLang="en-US" sz="14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世界記録樹立者のイベントレッスン</a:t>
                  </a:r>
                  <a:endParaRPr kumimoji="1" lang="en-US" altLang="ja-JP" sz="1400" b="1" dirty="0">
                    <a:solidFill>
                      <a:schemeClr val="bg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  <p:sp>
            <p:nvSpPr>
              <p:cNvPr id="1175" name="テキスト ボックス 1">
                <a:extLst>
                  <a:ext uri="{FF2B5EF4-FFF2-40B4-BE49-F238E27FC236}">
                    <a16:creationId xmlns:a16="http://schemas.microsoft.com/office/drawing/2014/main" id="{EE1EAD56-173E-BAAE-3F54-65A02B56D8C1}"/>
                  </a:ext>
                </a:extLst>
              </p:cNvPr>
              <p:cNvSpPr txBox="1"/>
              <p:nvPr/>
            </p:nvSpPr>
            <p:spPr>
              <a:xfrm>
                <a:off x="3495702" y="3806017"/>
                <a:ext cx="3179214" cy="7325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74295" tIns="8890" rIns="74295" bIns="88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ja-JP" altLang="en-US" sz="1600" kern="100" dirty="0">
                    <a:ln w="9525" cap="flat" cmpd="sng" algn="ctr">
                      <a:noFill/>
                      <a:prstDash val="solid"/>
                      <a:round/>
                    </a:ln>
                    <a:solidFill>
                      <a:srgbClr val="0070C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・　</a:t>
                </a:r>
                <a:r>
                  <a:rPr lang="ja-JP" altLang="en-US" kern="100" dirty="0">
                    <a:ln w="9525" cap="flat" cmpd="sng" algn="ctr">
                      <a:noFill/>
                      <a:prstDash val="solid"/>
                      <a:round/>
                    </a:ln>
                    <a:solidFill>
                      <a:srgbClr val="0070C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子ども</a:t>
                </a:r>
                <a:r>
                  <a:rPr lang="ja-JP" altLang="en-US" sz="1600" kern="100" dirty="0">
                    <a:ln w="9525" cap="flat" cmpd="sng" algn="ctr">
                      <a:noFill/>
                      <a:prstDash val="solid"/>
                      <a:round/>
                    </a:ln>
                    <a:solidFill>
                      <a:srgbClr val="0070C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向け特別レッスン</a:t>
                </a:r>
                <a:endParaRPr lang="en-US" altLang="ja-JP" sz="1600" kern="100" dirty="0">
                  <a:ln w="9525" cap="flat" cmpd="sng" algn="ctr">
                    <a:noFill/>
                    <a:prstDash val="solid"/>
                    <a:round/>
                  </a:ln>
                  <a:solidFill>
                    <a:srgbClr val="0070C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1600" kern="100" dirty="0">
                    <a:ln w="9525" cap="flat" cmpd="sng" algn="ctr">
                      <a:noFill/>
                      <a:prstDash val="solid"/>
                      <a:round/>
                    </a:ln>
                    <a:solidFill>
                      <a:srgbClr val="0070C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　　</a:t>
                </a:r>
                <a:r>
                  <a:rPr lang="en-US" altLang="ja-JP" sz="1600" kern="100" dirty="0">
                    <a:ln w="9525" cap="flat" cmpd="sng" algn="ctr">
                      <a:noFill/>
                      <a:prstDash val="solid"/>
                      <a:round/>
                    </a:ln>
                    <a:solidFill>
                      <a:srgbClr val="0070C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Jr</a:t>
                </a:r>
                <a:r>
                  <a:rPr lang="ja-JP" altLang="en-US" sz="1600" kern="100" dirty="0">
                    <a:ln w="9525" cap="flat" cmpd="sng" algn="ctr">
                      <a:noFill/>
                      <a:prstDash val="solid"/>
                      <a:round/>
                    </a:ln>
                    <a:solidFill>
                      <a:srgbClr val="0070C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スキルアップ</a:t>
                </a:r>
                <a:endParaRPr lang="en-US" altLang="ja-JP" sz="1600" kern="100" dirty="0">
                  <a:ln w="9525" cap="flat" cmpd="sng" algn="ctr">
                    <a:noFill/>
                    <a:prstDash val="solid"/>
                    <a:round/>
                  </a:ln>
                  <a:solidFill>
                    <a:srgbClr val="0070C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1200" kern="100" dirty="0">
                    <a:ln w="9525" cap="flat" cmpd="sng" algn="ctr">
                      <a:noFill/>
                      <a:prstDash val="solid"/>
                      <a:round/>
                    </a:ln>
                    <a:solidFill>
                      <a:srgbClr val="0070C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　　</a:t>
                </a:r>
                <a:r>
                  <a:rPr lang="en-US" altLang="ja-JP" sz="1200" kern="100" dirty="0">
                    <a:ln w="9525" cap="flat" cmpd="sng" algn="ctr">
                      <a:noFill/>
                      <a:prstDash val="solid"/>
                      <a:round/>
                    </a:ln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400" kern="100" dirty="0">
                    <a:ln w="9525" cap="flat" cmpd="sng" algn="ctr">
                      <a:noFill/>
                      <a:prstDash val="solid"/>
                      <a:round/>
                    </a:ln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20(</a:t>
                </a:r>
                <a:r>
                  <a:rPr lang="ja-JP" altLang="en-US" sz="1400" kern="100" dirty="0">
                    <a:ln w="9525" cap="flat" cmpd="sng" algn="ctr">
                      <a:noFill/>
                      <a:prstDash val="solid"/>
                      <a:round/>
                    </a:ln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土</a:t>
                </a:r>
                <a:r>
                  <a:rPr lang="en-US" altLang="ja-JP" sz="1400" kern="100" dirty="0">
                    <a:ln w="9525" cap="flat" cmpd="sng" algn="ctr">
                      <a:noFill/>
                      <a:prstDash val="solid"/>
                      <a:round/>
                    </a:ln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)</a:t>
                </a:r>
                <a:r>
                  <a:rPr lang="ja-JP" altLang="en-US" sz="1400" kern="100" dirty="0">
                    <a:ln w="9525" cap="flat" cmpd="sng" algn="ctr">
                      <a:noFill/>
                      <a:prstDash val="solid"/>
                      <a:round/>
                    </a:ln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　</a:t>
                </a:r>
                <a:r>
                  <a:rPr lang="en-US" altLang="ja-JP" sz="1400" kern="100" dirty="0">
                    <a:ln w="9525" cap="flat" cmpd="sng" algn="ctr">
                      <a:noFill/>
                      <a:prstDash val="solid"/>
                      <a:round/>
                    </a:ln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16:30</a:t>
                </a:r>
                <a:r>
                  <a:rPr lang="ja-JP" altLang="en-US" sz="1400" kern="100" dirty="0">
                    <a:ln w="9525" cap="flat" cmpd="sng" algn="ctr">
                      <a:noFill/>
                      <a:prstDash val="solid"/>
                      <a:round/>
                    </a:ln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～１</a:t>
                </a:r>
                <a:r>
                  <a:rPr lang="en-US" altLang="ja-JP" sz="1400" kern="100" dirty="0">
                    <a:ln w="9525" cap="flat" cmpd="sng" algn="ctr">
                      <a:noFill/>
                      <a:prstDash val="solid"/>
                      <a:round/>
                    </a:ln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7</a:t>
                </a:r>
                <a:r>
                  <a:rPr lang="ja-JP" altLang="en-US" sz="1400" kern="100" dirty="0">
                    <a:ln w="9525" cap="flat" cmpd="sng" algn="ctr">
                      <a:noFill/>
                      <a:prstDash val="solid"/>
                      <a:round/>
                    </a:ln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：</a:t>
                </a:r>
                <a:r>
                  <a:rPr lang="en-US" altLang="ja-JP" sz="1400" kern="100" dirty="0">
                    <a:ln w="9525" cap="flat" cmpd="sng" algn="ctr">
                      <a:noFill/>
                      <a:prstDash val="solid"/>
                      <a:round/>
                    </a:ln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2</a:t>
                </a:r>
                <a:r>
                  <a:rPr lang="ja-JP" altLang="en-US" sz="1400" kern="100" dirty="0">
                    <a:ln w="9525" cap="flat" cmpd="sng" algn="ctr">
                      <a:noFill/>
                      <a:prstDash val="solid"/>
                      <a:round/>
                    </a:ln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Times New Roman" panose="02020603050405020304" pitchFamily="18" charset="0"/>
                  </a:rPr>
                  <a:t>０</a:t>
                </a:r>
                <a:endParaRPr lang="en-US" altLang="ja-JP" sz="1400" kern="100" dirty="0">
                  <a:ln w="9525" cap="flat" cmpd="sng" algn="ctr">
                    <a:noFill/>
                    <a:prstDash val="solid"/>
                    <a:round/>
                  </a:ln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endParaRPr lang="ja-JP" sz="100" kern="100" dirty="0">
                  <a:solidFill>
                    <a:srgbClr val="0070C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77" name="Picture 6" descr="「有料」のイラスト文字">
                <a:extLst>
                  <a:ext uri="{FF2B5EF4-FFF2-40B4-BE49-F238E27FC236}">
                    <a16:creationId xmlns:a16="http://schemas.microsoft.com/office/drawing/2014/main" id="{5BE3FD51-D4E7-7507-1D97-4AAE581144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5827" y="2765926"/>
                <a:ext cx="370026" cy="282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09" name="正方形/長方形 1208">
              <a:extLst>
                <a:ext uri="{FF2B5EF4-FFF2-40B4-BE49-F238E27FC236}">
                  <a16:creationId xmlns:a16="http://schemas.microsoft.com/office/drawing/2014/main" id="{050ACDB6-220C-131C-AE76-602C810E3034}"/>
                </a:ext>
              </a:extLst>
            </p:cNvPr>
            <p:cNvSpPr/>
            <p:nvPr/>
          </p:nvSpPr>
          <p:spPr>
            <a:xfrm>
              <a:off x="3567739" y="4497628"/>
              <a:ext cx="2403169" cy="171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1050" dirty="0">
                  <a:solidFill>
                    <a:schemeClr val="tx1"/>
                  </a:solidFill>
                  <a:highlight>
                    <a:srgbClr val="FFFF00"/>
                  </a:highligh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各イベントの詳細は別紙参照ください</a:t>
              </a:r>
              <a:endParaRPr kumimoji="1" lang="en-US" altLang="ja-JP" sz="1400" dirty="0">
                <a:solidFill>
                  <a:schemeClr val="tx1"/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1246" name="グループ化 1245">
            <a:extLst>
              <a:ext uri="{FF2B5EF4-FFF2-40B4-BE49-F238E27FC236}">
                <a16:creationId xmlns:a16="http://schemas.microsoft.com/office/drawing/2014/main" id="{5EF80243-EC54-7AE8-4D5D-D97DCFF87A28}"/>
              </a:ext>
            </a:extLst>
          </p:cNvPr>
          <p:cNvGrpSpPr/>
          <p:nvPr/>
        </p:nvGrpSpPr>
        <p:grpSpPr>
          <a:xfrm>
            <a:off x="3467230" y="5617892"/>
            <a:ext cx="3453999" cy="2145477"/>
            <a:chOff x="3416106" y="4768524"/>
            <a:chExt cx="3453999" cy="2145477"/>
          </a:xfrm>
        </p:grpSpPr>
        <p:grpSp>
          <p:nvGrpSpPr>
            <p:cNvPr id="1233" name="グループ化 1232">
              <a:extLst>
                <a:ext uri="{FF2B5EF4-FFF2-40B4-BE49-F238E27FC236}">
                  <a16:creationId xmlns:a16="http://schemas.microsoft.com/office/drawing/2014/main" id="{6FA25753-2F00-3856-786C-5D5020BBAE30}"/>
                </a:ext>
              </a:extLst>
            </p:cNvPr>
            <p:cNvGrpSpPr/>
            <p:nvPr/>
          </p:nvGrpSpPr>
          <p:grpSpPr>
            <a:xfrm>
              <a:off x="3416106" y="4768524"/>
              <a:ext cx="3453999" cy="2145477"/>
              <a:chOff x="-4993506" y="387923"/>
              <a:chExt cx="3453999" cy="2145477"/>
            </a:xfrm>
          </p:grpSpPr>
          <p:grpSp>
            <p:nvGrpSpPr>
              <p:cNvPr id="1231" name="グループ化 1230">
                <a:extLst>
                  <a:ext uri="{FF2B5EF4-FFF2-40B4-BE49-F238E27FC236}">
                    <a16:creationId xmlns:a16="http://schemas.microsoft.com/office/drawing/2014/main" id="{2CB30CE6-04E5-9A12-B908-BD159C0B07B4}"/>
                  </a:ext>
                </a:extLst>
              </p:cNvPr>
              <p:cNvGrpSpPr/>
              <p:nvPr/>
            </p:nvGrpSpPr>
            <p:grpSpPr>
              <a:xfrm>
                <a:off x="-4993506" y="553223"/>
                <a:ext cx="3453999" cy="1980177"/>
                <a:chOff x="-4993506" y="553223"/>
                <a:chExt cx="3453999" cy="1980177"/>
              </a:xfrm>
            </p:grpSpPr>
            <p:grpSp>
              <p:nvGrpSpPr>
                <p:cNvPr id="1178" name="グループ化 1177">
                  <a:extLst>
                    <a:ext uri="{FF2B5EF4-FFF2-40B4-BE49-F238E27FC236}">
                      <a16:creationId xmlns:a16="http://schemas.microsoft.com/office/drawing/2014/main" id="{28843D5D-BAF7-64D7-135F-4567991205AF}"/>
                    </a:ext>
                  </a:extLst>
                </p:cNvPr>
                <p:cNvGrpSpPr/>
                <p:nvPr/>
              </p:nvGrpSpPr>
              <p:grpSpPr>
                <a:xfrm>
                  <a:off x="-4993506" y="553223"/>
                  <a:ext cx="3453999" cy="1980177"/>
                  <a:chOff x="-3586616" y="815805"/>
                  <a:chExt cx="3453999" cy="1980177"/>
                </a:xfrm>
              </p:grpSpPr>
              <p:grpSp>
                <p:nvGrpSpPr>
                  <p:cNvPr id="1179" name="グループ化 1178">
                    <a:extLst>
                      <a:ext uri="{FF2B5EF4-FFF2-40B4-BE49-F238E27FC236}">
                        <a16:creationId xmlns:a16="http://schemas.microsoft.com/office/drawing/2014/main" id="{29F54ECB-7535-C861-6299-EE9E58F3F0E8}"/>
                      </a:ext>
                    </a:extLst>
                  </p:cNvPr>
                  <p:cNvGrpSpPr/>
                  <p:nvPr/>
                </p:nvGrpSpPr>
                <p:grpSpPr>
                  <a:xfrm>
                    <a:off x="-3586616" y="867479"/>
                    <a:ext cx="3453999" cy="1928503"/>
                    <a:chOff x="-160" y="1027227"/>
                    <a:chExt cx="3453999" cy="1274684"/>
                  </a:xfrm>
                </p:grpSpPr>
                <p:sp>
                  <p:nvSpPr>
                    <p:cNvPr id="1196" name="四角形: 角を丸くする 1195">
                      <a:extLst>
                        <a:ext uri="{FF2B5EF4-FFF2-40B4-BE49-F238E27FC236}">
                          <a16:creationId xmlns:a16="http://schemas.microsoft.com/office/drawing/2014/main" id="{E9D41216-746C-4CD0-B766-471A013594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18" y="1027227"/>
                      <a:ext cx="3284566" cy="1274684"/>
                    </a:xfrm>
                    <a:prstGeom prst="roundRect">
                      <a:avLst>
                        <a:gd name="adj" fmla="val 6792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F28E8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kumimoji="1" lang="ja-JP" altLang="en-US" sz="1100" dirty="0"/>
                    </a:p>
                  </p:txBody>
                </p:sp>
                <p:sp>
                  <p:nvSpPr>
                    <p:cNvPr id="1197" name="正方形/長方形 1196">
                      <a:extLst>
                        <a:ext uri="{FF2B5EF4-FFF2-40B4-BE49-F238E27FC236}">
                          <a16:creationId xmlns:a16="http://schemas.microsoft.com/office/drawing/2014/main" id="{AB2D6BE3-77E0-FA38-F566-866CE129E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0" y="1247945"/>
                      <a:ext cx="3453999" cy="2176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（火）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.7(</a:t>
                      </a:r>
                      <a:r>
                        <a:rPr kumimoji="1" lang="ja-JP" altLang="en-US" sz="140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).21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</a:t>
                      </a:r>
                      <a:r>
                        <a:rPr kumimoji="1" lang="ja-JP" altLang="en-US" sz="140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）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～</a:t>
                      </a:r>
                      <a:r>
                        <a:rPr kumimoji="1" lang="en-US" altLang="ja-JP" sz="105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30</a:t>
                      </a:r>
                      <a:r>
                        <a:rPr kumimoji="1" lang="ja-JP" altLang="en-US" sz="105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分程度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p:txBody>
                </p:sp>
                <p:sp>
                  <p:nvSpPr>
                    <p:cNvPr id="1220" name="正方形/長方形 1219">
                      <a:extLst>
                        <a:ext uri="{FF2B5EF4-FFF2-40B4-BE49-F238E27FC236}">
                          <a16:creationId xmlns:a16="http://schemas.microsoft.com/office/drawing/2014/main" id="{E9E7BCF5-2EB3-E2D3-4D6A-D2EF34644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70" y="1495859"/>
                      <a:ext cx="3210791" cy="5806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〈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場所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〉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階休憩室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〈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対象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〉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か月～よちよちあんよ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</a:t>
                      </a:r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１歳前後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)</a:t>
                      </a:r>
                    </a:p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〈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料金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〉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600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円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r>
                        <a:rPr kumimoji="1" lang="ja-JP" altLang="en-US" sz="1400" dirty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★特典　プール親子無料券プレゼント</a:t>
                      </a:r>
                      <a:endParaRPr kumimoji="1" lang="en-US" altLang="ja-JP" sz="140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p:txBody>
                </p:sp>
              </p:grpSp>
              <p:sp>
                <p:nvSpPr>
                  <p:cNvPr id="1180" name="四角形: 角を丸くする 1179">
                    <a:extLst>
                      <a:ext uri="{FF2B5EF4-FFF2-40B4-BE49-F238E27FC236}">
                        <a16:creationId xmlns:a16="http://schemas.microsoft.com/office/drawing/2014/main" id="{5E535023-B5E9-F469-DB1C-CB2053DF194C}"/>
                      </a:ext>
                    </a:extLst>
                  </p:cNvPr>
                  <p:cNvSpPr/>
                  <p:nvPr/>
                </p:nvSpPr>
                <p:spPr>
                  <a:xfrm>
                    <a:off x="-3535954" y="851689"/>
                    <a:ext cx="3275328" cy="318334"/>
                  </a:xfrm>
                  <a:prstGeom prst="round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82" name="正方形/長方形 1181">
                    <a:extLst>
                      <a:ext uri="{FF2B5EF4-FFF2-40B4-BE49-F238E27FC236}">
                        <a16:creationId xmlns:a16="http://schemas.microsoft.com/office/drawing/2014/main" id="{66A9EA9D-5D9C-AB10-E9DF-DF25D120C888}"/>
                      </a:ext>
                    </a:extLst>
                  </p:cNvPr>
                  <p:cNvSpPr/>
                  <p:nvPr/>
                </p:nvSpPr>
                <p:spPr>
                  <a:xfrm>
                    <a:off x="-3066535" y="815805"/>
                    <a:ext cx="2480756" cy="34677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kumimoji="1" lang="ja-JP" altLang="en-US" sz="18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ベビーマッサージ</a:t>
                    </a:r>
                    <a:endParaRPr kumimoji="1" lang="en-US" altLang="ja-JP" sz="18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  <p:sp>
              <p:nvSpPr>
                <p:cNvPr id="1230" name="正方形/長方形 1229">
                  <a:extLst>
                    <a:ext uri="{FF2B5EF4-FFF2-40B4-BE49-F238E27FC236}">
                      <a16:creationId xmlns:a16="http://schemas.microsoft.com/office/drawing/2014/main" id="{465F09A9-E2AD-DE3B-A24F-25021FC42983}"/>
                    </a:ext>
                  </a:extLst>
                </p:cNvPr>
                <p:cNvSpPr/>
                <p:nvPr/>
              </p:nvSpPr>
              <p:spPr>
                <a:xfrm>
                  <a:off x="-4461347" y="2266502"/>
                  <a:ext cx="2403169" cy="24997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1050" dirty="0">
                      <a:solidFill>
                        <a:schemeClr val="tx1"/>
                      </a:solidFill>
                      <a:highlight>
                        <a:srgbClr val="FFFF00"/>
                      </a:highlight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イベントの詳細は別紙参照ください</a:t>
                  </a:r>
                  <a:endParaRPr kumimoji="1" lang="en-US" altLang="ja-JP" sz="14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  <p:pic>
            <p:nvPicPr>
              <p:cNvPr id="1232" name="図 1231">
                <a:extLst>
                  <a:ext uri="{FF2B5EF4-FFF2-40B4-BE49-F238E27FC236}">
                    <a16:creationId xmlns:a16="http://schemas.microsoft.com/office/drawing/2014/main" id="{FF1D3E66-D011-6AB4-D912-898C1C0AF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8929" l="0" r="94444">
                            <a14:foregroundMark x1="86420" y1="26786" x2="91975" y2="33036"/>
                            <a14:foregroundMark x1="48354" y1="48214" x2="58642" y2="45536"/>
                            <a14:foregroundMark x1="64198" y1="62679" x2="69753" y2="67500"/>
                            <a14:foregroundMark x1="75309" y1="57857" x2="79218" y2="633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2239624" y="387923"/>
                <a:ext cx="572758" cy="5816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28" name="Picture 6" descr="「有料」のイラスト文字">
              <a:extLst>
                <a:ext uri="{FF2B5EF4-FFF2-40B4-BE49-F238E27FC236}">
                  <a16:creationId xmlns:a16="http://schemas.microsoft.com/office/drawing/2014/main" id="{A9C7F65B-B53E-40C3-9999-0ECCEA469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173" y="4988448"/>
              <a:ext cx="381853" cy="291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2" name="四角形: 角を丸くする 1261">
            <a:extLst>
              <a:ext uri="{FF2B5EF4-FFF2-40B4-BE49-F238E27FC236}">
                <a16:creationId xmlns:a16="http://schemas.microsoft.com/office/drawing/2014/main" id="{212E20B8-E6F5-CACA-912B-8886B5658FFC}"/>
              </a:ext>
            </a:extLst>
          </p:cNvPr>
          <p:cNvSpPr/>
          <p:nvPr/>
        </p:nvSpPr>
        <p:spPr>
          <a:xfrm>
            <a:off x="101437" y="1091720"/>
            <a:ext cx="6601813" cy="2427764"/>
          </a:xfrm>
          <a:prstGeom prst="roundRect">
            <a:avLst>
              <a:gd name="adj" fmla="val 13916"/>
            </a:avLst>
          </a:prstGeom>
          <a:gradFill flip="none" rotWithShape="1">
            <a:gsLst>
              <a:gs pos="86000">
                <a:schemeClr val="accent1">
                  <a:lumMod val="5000"/>
                  <a:lumOff val="95000"/>
                </a:schemeClr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pic>
        <p:nvPicPr>
          <p:cNvPr id="1263" name="Picture 8" descr="掲示板に貼られた紙のイラスト（横長）">
            <a:extLst>
              <a:ext uri="{FF2B5EF4-FFF2-40B4-BE49-F238E27FC236}">
                <a16:creationId xmlns:a16="http://schemas.microsoft.com/office/drawing/2014/main" id="{6D11248B-E0E0-8983-9702-65D47BB65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982939"/>
            <a:ext cx="1684020" cy="48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7" name="図 1206">
            <a:extLst>
              <a:ext uri="{FF2B5EF4-FFF2-40B4-BE49-F238E27FC236}">
                <a16:creationId xmlns:a16="http://schemas.microsoft.com/office/drawing/2014/main" id="{550558D4-B8AC-3722-13B5-0BED0B56D0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4" b="90316" l="9993" r="89971">
                        <a14:foregroundMark x1="26417" y1="21289" x2="22638" y2="42057"/>
                        <a14:foregroundMark x1="22638" y1="42057" x2="32776" y2="61665"/>
                        <a14:foregroundMark x1="32776" y1="61665" x2="35938" y2="63305"/>
                        <a14:foregroundMark x1="22602" y1="22489" x2="27725" y2="62705"/>
                        <a14:foregroundMark x1="27725" y1="62705" x2="36228" y2="65986"/>
                        <a14:foregroundMark x1="47129" y1="23970" x2="44440" y2="47699"/>
                        <a14:foregroundMark x1="44440" y1="47699" x2="45494" y2="50380"/>
                        <a14:foregroundMark x1="55596" y1="25770" x2="59666" y2="50380"/>
                        <a14:foregroundMark x1="40589" y1="27571" x2="37427" y2="50340"/>
                        <a14:foregroundMark x1="37427" y1="50340" x2="58031" y2="46379"/>
                        <a14:foregroundMark x1="58031" y1="46379" x2="53234" y2="27051"/>
                        <a14:foregroundMark x1="53234" y1="27051" x2="58031" y2="48579"/>
                        <a14:foregroundMark x1="58031" y1="48579" x2="55378" y2="32693"/>
                        <a14:foregroundMark x1="55378" y1="32693" x2="37318" y2="32133"/>
                        <a14:foregroundMark x1="37318" y1="32133" x2="46294" y2="34494"/>
                        <a14:foregroundMark x1="36228" y1="29372" x2="54724" y2="25130"/>
                        <a14:foregroundMark x1="54724" y1="25130" x2="62682" y2="46419"/>
                        <a14:foregroundMark x1="62682" y1="46419" x2="62391" y2="47979"/>
                        <a14:foregroundMark x1="62137" y1="33293" x2="63772" y2="46499"/>
                        <a14:foregroundMark x1="26417" y1="23369" x2="29688" y2="18848"/>
                        <a14:foregroundMark x1="22856" y1="71709" x2="33757" y2="83713"/>
                        <a14:foregroundMark x1="30233" y1="90316" x2="38953" y2="89436"/>
                        <a14:foregroundMark x1="27762" y1="71108" x2="22602" y2="72589"/>
                        <a14:foregroundMark x1="28852" y1="71989" x2="35138" y2="86114"/>
                        <a14:foregroundMark x1="68132" y1="88515" x2="73292" y2="88515"/>
                        <a14:foregroundMark x1="63481" y1="63585" x2="69222" y2="73790"/>
                        <a14:foregroundMark x1="62391" y1="65386" x2="66751" y2="72309"/>
                        <a14:foregroundMark x1="46839" y1="60584" x2="57231" y2="44778"/>
                        <a14:foregroundMark x1="57231" y1="44778" x2="58031" y2="44378"/>
                        <a14:foregroundMark x1="80378" y1="49180" x2="76853" y2="55182"/>
                        <a14:foregroundMark x1="79288" y1="64786" x2="82013" y2="66587"/>
                        <a14:foregroundMark x1="68932" y1="13165" x2="73038" y2="15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65" y="873282"/>
            <a:ext cx="811872" cy="737236"/>
          </a:xfrm>
          <a:prstGeom prst="rect">
            <a:avLst/>
          </a:prstGeom>
        </p:spPr>
      </p:pic>
      <p:sp>
        <p:nvSpPr>
          <p:cNvPr id="1091" name="正方形/長方形 1090">
            <a:extLst>
              <a:ext uri="{FF2B5EF4-FFF2-40B4-BE49-F238E27FC236}">
                <a16:creationId xmlns:a16="http://schemas.microsoft.com/office/drawing/2014/main" id="{D804FA07-6725-29FA-FE45-41CECF2373A0}"/>
              </a:ext>
            </a:extLst>
          </p:cNvPr>
          <p:cNvSpPr/>
          <p:nvPr/>
        </p:nvSpPr>
        <p:spPr>
          <a:xfrm>
            <a:off x="89873" y="1096296"/>
            <a:ext cx="1475007" cy="319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600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今月のコラム</a:t>
            </a:r>
            <a:endParaRPr kumimoji="1" lang="en-US" altLang="ja-JP" sz="2400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E3F3BA5-E6A2-3814-5222-1B6E3FAFF267}"/>
              </a:ext>
            </a:extLst>
          </p:cNvPr>
          <p:cNvGrpSpPr/>
          <p:nvPr/>
        </p:nvGrpSpPr>
        <p:grpSpPr>
          <a:xfrm>
            <a:off x="16815" y="7025032"/>
            <a:ext cx="3453999" cy="1931762"/>
            <a:chOff x="64232" y="7774906"/>
            <a:chExt cx="3453999" cy="1931762"/>
          </a:xfrm>
        </p:grpSpPr>
        <p:grpSp>
          <p:nvGrpSpPr>
            <p:cNvPr id="1250" name="グループ化 1249">
              <a:extLst>
                <a:ext uri="{FF2B5EF4-FFF2-40B4-BE49-F238E27FC236}">
                  <a16:creationId xmlns:a16="http://schemas.microsoft.com/office/drawing/2014/main" id="{B3C91EFF-739F-10F6-3812-DFB66685549C}"/>
                </a:ext>
              </a:extLst>
            </p:cNvPr>
            <p:cNvGrpSpPr/>
            <p:nvPr/>
          </p:nvGrpSpPr>
          <p:grpSpPr>
            <a:xfrm>
              <a:off x="64232" y="7774906"/>
              <a:ext cx="3453999" cy="1931762"/>
              <a:chOff x="-4993506" y="553392"/>
              <a:chExt cx="3453999" cy="1931762"/>
            </a:xfrm>
          </p:grpSpPr>
          <p:grpSp>
            <p:nvGrpSpPr>
              <p:cNvPr id="1252" name="グループ化 1251">
                <a:extLst>
                  <a:ext uri="{FF2B5EF4-FFF2-40B4-BE49-F238E27FC236}">
                    <a16:creationId xmlns:a16="http://schemas.microsoft.com/office/drawing/2014/main" id="{89B9CF69-5F9C-1215-5FA4-679B43841AA2}"/>
                  </a:ext>
                </a:extLst>
              </p:cNvPr>
              <p:cNvGrpSpPr/>
              <p:nvPr/>
            </p:nvGrpSpPr>
            <p:grpSpPr>
              <a:xfrm>
                <a:off x="-4993506" y="553392"/>
                <a:ext cx="3453999" cy="1931762"/>
                <a:chOff x="-3586616" y="815974"/>
                <a:chExt cx="3453999" cy="1931762"/>
              </a:xfrm>
            </p:grpSpPr>
            <p:grpSp>
              <p:nvGrpSpPr>
                <p:cNvPr id="1254" name="グループ化 1253">
                  <a:extLst>
                    <a:ext uri="{FF2B5EF4-FFF2-40B4-BE49-F238E27FC236}">
                      <a16:creationId xmlns:a16="http://schemas.microsoft.com/office/drawing/2014/main" id="{95EE8FDD-045B-5D9A-9265-BCA1CC12F7FF}"/>
                    </a:ext>
                  </a:extLst>
                </p:cNvPr>
                <p:cNvGrpSpPr/>
                <p:nvPr/>
              </p:nvGrpSpPr>
              <p:grpSpPr>
                <a:xfrm>
                  <a:off x="-3586616" y="867479"/>
                  <a:ext cx="3453999" cy="1880257"/>
                  <a:chOff x="-160" y="1027227"/>
                  <a:chExt cx="3453999" cy="1242795"/>
                </a:xfrm>
              </p:grpSpPr>
              <p:sp>
                <p:nvSpPr>
                  <p:cNvPr id="1257" name="四角形: 角を丸くする 1256">
                    <a:extLst>
                      <a:ext uri="{FF2B5EF4-FFF2-40B4-BE49-F238E27FC236}">
                        <a16:creationId xmlns:a16="http://schemas.microsoft.com/office/drawing/2014/main" id="{726A84AF-D2A3-A984-FA46-40581B9C05FC}"/>
                      </a:ext>
                    </a:extLst>
                  </p:cNvPr>
                  <p:cNvSpPr/>
                  <p:nvPr/>
                </p:nvSpPr>
                <p:spPr>
                  <a:xfrm>
                    <a:off x="53518" y="1027227"/>
                    <a:ext cx="3284566" cy="1242795"/>
                  </a:xfrm>
                  <a:prstGeom prst="roundRect">
                    <a:avLst>
                      <a:gd name="adj" fmla="val 6792"/>
                    </a:avLst>
                  </a:prstGeom>
                  <a:gradFill flip="none" rotWithShape="1">
                    <a:gsLst>
                      <a:gs pos="0">
                        <a:schemeClr val="accent5">
                          <a:lumMod val="20000"/>
                          <a:lumOff val="80000"/>
                        </a:schemeClr>
                      </a:gs>
                      <a:gs pos="0">
                        <a:srgbClr val="81DEFF"/>
                      </a:gs>
                      <a:gs pos="75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n w="127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kumimoji="1" lang="ja-JP" altLang="en-US" sz="1100" dirty="0"/>
                  </a:p>
                </p:txBody>
              </p:sp>
              <p:sp>
                <p:nvSpPr>
                  <p:cNvPr id="1258" name="正方形/長方形 1257">
                    <a:extLst>
                      <a:ext uri="{FF2B5EF4-FFF2-40B4-BE49-F238E27FC236}">
                        <a16:creationId xmlns:a16="http://schemas.microsoft.com/office/drawing/2014/main" id="{92F44AEC-A2FD-002E-725E-8845BF7E3D2F}"/>
                      </a:ext>
                    </a:extLst>
                  </p:cNvPr>
                  <p:cNvSpPr/>
                  <p:nvPr/>
                </p:nvSpPr>
                <p:spPr>
                  <a:xfrm>
                    <a:off x="-160" y="1247945"/>
                    <a:ext cx="3453999" cy="2176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28(</a:t>
                    </a:r>
                    <a:r>
                      <a:rPr kumimoji="1" lang="ja-JP" altLang="en-US" sz="140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日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)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　１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0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：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40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～１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1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：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30</a:t>
                    </a:r>
                  </a:p>
                </p:txBody>
              </p:sp>
              <p:sp>
                <p:nvSpPr>
                  <p:cNvPr id="1259" name="正方形/長方形 1258">
                    <a:extLst>
                      <a:ext uri="{FF2B5EF4-FFF2-40B4-BE49-F238E27FC236}">
                        <a16:creationId xmlns:a16="http://schemas.microsoft.com/office/drawing/2014/main" id="{C7C36DF6-5CEC-0D71-76E1-C8DD3157E3EF}"/>
                      </a:ext>
                    </a:extLst>
                  </p:cNvPr>
                  <p:cNvSpPr/>
                  <p:nvPr/>
                </p:nvSpPr>
                <p:spPr>
                  <a:xfrm>
                    <a:off x="41683" y="1443292"/>
                    <a:ext cx="3370313" cy="693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〈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場所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〉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　流水プール</a:t>
                    </a:r>
                    <a:endPara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〈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料金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〉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　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1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家族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1000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円</a:t>
                    </a:r>
                    <a:endPara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r>
                      <a:rPr kumimoji="1" lang="ja-JP" altLang="en-US" sz="120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お子様と一緒に楽しむ</a:t>
                    </a:r>
                    <a:r>
                      <a:rPr kumimoji="1" lang="en-US" altLang="ja-JP" sz="120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〈</a:t>
                    </a:r>
                    <a:r>
                      <a:rPr kumimoji="1" lang="ja-JP" altLang="en-US" sz="120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パパとママ</a:t>
                    </a:r>
                    <a:r>
                      <a:rPr kumimoji="1" lang="en-US" altLang="ja-JP" sz="120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〉</a:t>
                    </a:r>
                    <a:r>
                      <a:rPr kumimoji="1" lang="ja-JP" altLang="en-US" sz="120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のための</a:t>
                    </a:r>
                    <a:endParaRPr kumimoji="1" lang="en-US" altLang="ja-JP" sz="1200" dirty="0">
                      <a:solidFill>
                        <a:srgbClr val="FF000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r>
                      <a:rPr kumimoji="1" lang="ja-JP" altLang="en-US" sz="120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エクササイズプログラム！</a:t>
                    </a:r>
                    <a:endParaRPr kumimoji="1" lang="en-US" altLang="ja-JP" sz="1200" dirty="0">
                      <a:solidFill>
                        <a:srgbClr val="FF000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r>
                      <a:rPr kumimoji="1" lang="ja-JP" altLang="en-US" sz="120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家族みんなで笑顔でハッピー！プールだいすき</a:t>
                    </a:r>
                    <a:endParaRPr kumimoji="1" lang="en-US" altLang="ja-JP" sz="1200" dirty="0">
                      <a:solidFill>
                        <a:srgbClr val="FF000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  <p:sp>
              <p:nvSpPr>
                <p:cNvPr id="1255" name="四角形: 角を丸くする 1254">
                  <a:extLst>
                    <a:ext uri="{FF2B5EF4-FFF2-40B4-BE49-F238E27FC236}">
                      <a16:creationId xmlns:a16="http://schemas.microsoft.com/office/drawing/2014/main" id="{4D500FFE-492A-33D1-28A6-8BB0B8564A5F}"/>
                    </a:ext>
                  </a:extLst>
                </p:cNvPr>
                <p:cNvSpPr/>
                <p:nvPr/>
              </p:nvSpPr>
              <p:spPr>
                <a:xfrm>
                  <a:off x="-3537804" y="851689"/>
                  <a:ext cx="3311943" cy="318334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256" name="正方形/長方形 1255">
                  <a:extLst>
                    <a:ext uri="{FF2B5EF4-FFF2-40B4-BE49-F238E27FC236}">
                      <a16:creationId xmlns:a16="http://schemas.microsoft.com/office/drawing/2014/main" id="{3694DD84-78A6-3862-E2E7-436D1AECC967}"/>
                    </a:ext>
                  </a:extLst>
                </p:cNvPr>
                <p:cNvSpPr/>
                <p:nvPr/>
              </p:nvSpPr>
              <p:spPr>
                <a:xfrm>
                  <a:off x="-3099995" y="815974"/>
                  <a:ext cx="2480756" cy="34677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ja-JP" altLang="en-US" sz="2000" b="1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ファミリーアクア</a:t>
                  </a:r>
                  <a:endParaRPr kumimoji="1" lang="en-US" altLang="ja-JP" sz="2000" b="1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  <p:sp>
            <p:nvSpPr>
              <p:cNvPr id="1253" name="正方形/長方形 1252">
                <a:extLst>
                  <a:ext uri="{FF2B5EF4-FFF2-40B4-BE49-F238E27FC236}">
                    <a16:creationId xmlns:a16="http://schemas.microsoft.com/office/drawing/2014/main" id="{BD323CFC-8FE4-B1B7-A702-48B13138AFB6}"/>
                  </a:ext>
                </a:extLst>
              </p:cNvPr>
              <p:cNvSpPr/>
              <p:nvPr/>
            </p:nvSpPr>
            <p:spPr>
              <a:xfrm>
                <a:off x="-4438275" y="2235179"/>
                <a:ext cx="2403169" cy="2499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105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イベントの詳細は別紙参照ください</a:t>
                </a:r>
                <a:endParaRPr kumimoji="1" lang="en-US" altLang="ja-JP" sz="1400" dirty="0">
                  <a:solidFill>
                    <a:schemeClr val="tx1"/>
                  </a:solidFill>
                  <a:highlight>
                    <a:srgbClr val="FFFF00"/>
                  </a:highlight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pic>
          <p:nvPicPr>
            <p:cNvPr id="1265" name="図 1264">
              <a:extLst>
                <a:ext uri="{FF2B5EF4-FFF2-40B4-BE49-F238E27FC236}">
                  <a16:creationId xmlns:a16="http://schemas.microsoft.com/office/drawing/2014/main" id="{08DC938C-CF61-1189-8E37-3D20E74EE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555" b="100000" l="10000" r="64667">
                          <a14:foregroundMark x1="50667" y1="38389" x2="51867" y2="65403"/>
                          <a14:foregroundMark x1="24800" y1="57346" x2="28133" y2="77251"/>
                          <a14:foregroundMark x1="15600" y1="50237" x2="20267" y2="51422"/>
                          <a14:foregroundMark x1="15733" y1="38389" x2="15200" y2="48341"/>
                          <a14:foregroundMark x1="56933" y1="55450" x2="55600" y2="62559"/>
                          <a14:foregroundMark x1="49467" y1="9716" x2="43733" y2="34597"/>
                          <a14:backgroundMark x1="35867" y1="63270" x2="41733" y2="42891"/>
                          <a14:backgroundMark x1="32933" y1="57109" x2="43200" y2="55924"/>
                          <a14:backgroundMark x1="60000" y1="48104" x2="58267" y2="51185"/>
                          <a14:backgroundMark x1="21333" y1="39810" x2="21200" y2="36019"/>
                          <a14:backgroundMark x1="26400" y1="40521" x2="26667" y2="42654"/>
                          <a14:backgroundMark x1="28133" y1="62796" x2="29200" y2="64929"/>
                          <a14:backgroundMark x1="26800" y1="59479" x2="30533" y2="68009"/>
                          <a14:backgroundMark x1="33867" y1="79147" x2="35200" y2="78436"/>
                          <a14:backgroundMark x1="34533" y1="77725" x2="35200" y2="78199"/>
                          <a14:backgroundMark x1="20267" y1="33649" x2="20000" y2="40047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0" t="5464" r="35967" b="-547"/>
            <a:stretch/>
          </p:blipFill>
          <p:spPr>
            <a:xfrm>
              <a:off x="2451332" y="7798748"/>
              <a:ext cx="799041" cy="967791"/>
            </a:xfrm>
            <a:prstGeom prst="rect">
              <a:avLst/>
            </a:prstGeom>
            <a:noFill/>
            <a:effectLst/>
          </p:spPr>
        </p:pic>
      </p:grp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90D1E4E-948C-6C33-8221-9C868DB12CD0}"/>
              </a:ext>
            </a:extLst>
          </p:cNvPr>
          <p:cNvSpPr/>
          <p:nvPr/>
        </p:nvSpPr>
        <p:spPr>
          <a:xfrm>
            <a:off x="182534" y="1064673"/>
            <a:ext cx="6601813" cy="2514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ja-JP" altLang="en-US" sz="1200" kern="100" dirty="0"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　　　　　　　　　</a:t>
            </a:r>
            <a:endParaRPr kumimoji="1" lang="en-US" altLang="ja-JP" sz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8" name="Picture 2" descr="アクアビクスのイラスト">
            <a:extLst>
              <a:ext uri="{FF2B5EF4-FFF2-40B4-BE49-F238E27FC236}">
                <a16:creationId xmlns:a16="http://schemas.microsoft.com/office/drawing/2014/main" id="{DB766F22-D136-979D-0BCA-78834C70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19" y="2740209"/>
            <a:ext cx="678026" cy="61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1">
            <a:extLst>
              <a:ext uri="{FF2B5EF4-FFF2-40B4-BE49-F238E27FC236}">
                <a16:creationId xmlns:a16="http://schemas.microsoft.com/office/drawing/2014/main" id="{352BD87B-6CCA-7146-E3A0-235906CCED21}"/>
              </a:ext>
            </a:extLst>
          </p:cNvPr>
          <p:cNvSpPr txBox="1"/>
          <p:nvPr/>
        </p:nvSpPr>
        <p:spPr>
          <a:xfrm>
            <a:off x="7911696" y="5303672"/>
            <a:ext cx="3179214" cy="732542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74295" tIns="8890" rIns="74295" bIns="88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1600" kern="100" dirty="0">
                <a:ln w="9525" cap="flat" cmpd="sng" algn="ctr">
                  <a:noFill/>
                  <a:prstDash val="solid"/>
                  <a:round/>
                </a:ln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・　子ども向け特別レッスン</a:t>
            </a:r>
            <a:endParaRPr lang="en-US" altLang="ja-JP" sz="1600" kern="100" dirty="0">
              <a:ln w="9525" cap="flat" cmpd="sng" algn="ctr">
                <a:noFill/>
                <a:prstDash val="solid"/>
                <a:round/>
              </a:ln>
              <a:solidFill>
                <a:srgbClr val="0070C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1600" kern="100" dirty="0">
                <a:ln w="9525" cap="flat" cmpd="sng" algn="ctr">
                  <a:noFill/>
                  <a:prstDash val="solid"/>
                  <a:round/>
                </a:ln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プラチナ</a:t>
            </a:r>
            <a:r>
              <a:rPr lang="en-US" altLang="ja-JP" sz="1600" kern="100" dirty="0">
                <a:ln w="9525" cap="flat" cmpd="sng" algn="ctr">
                  <a:noFill/>
                  <a:prstDash val="solid"/>
                  <a:round/>
                </a:ln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Jr</a:t>
            </a:r>
          </a:p>
          <a:p>
            <a:r>
              <a:rPr lang="ja-JP" altLang="en-US" sz="1200" kern="100" dirty="0">
                <a:ln w="9525" cap="flat" cmpd="sng" algn="ctr">
                  <a:noFill/>
                  <a:prstDash val="solid"/>
                  <a:round/>
                </a:ln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en-US" altLang="ja-JP" sz="1200" kern="100" dirty="0">
                <a:ln w="9525" cap="flat" cmpd="sng" algn="ctr">
                  <a:noFill/>
                  <a:prstDash val="solid"/>
                  <a:round/>
                </a:ln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kern="100" dirty="0">
                <a:ln w="9525" cap="flat" cmpd="sng" algn="ctr">
                  <a:noFill/>
                  <a:prstDash val="solid"/>
                  <a:round/>
                </a:ln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28(</a:t>
            </a:r>
            <a:r>
              <a:rPr lang="ja-JP" altLang="en-US" sz="1400" kern="100" dirty="0">
                <a:ln w="9525" cap="flat" cmpd="sng" algn="ctr">
                  <a:noFill/>
                  <a:prstDash val="solid"/>
                  <a:round/>
                </a:ln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土</a:t>
            </a:r>
            <a:r>
              <a:rPr lang="en-US" altLang="ja-JP" sz="1400" kern="100" dirty="0">
                <a:ln w="9525" cap="flat" cmpd="sng" algn="ctr">
                  <a:noFill/>
                  <a:prstDash val="solid"/>
                  <a:round/>
                </a:ln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1400" kern="100" dirty="0">
                <a:ln w="9525" cap="flat" cmpd="sng" algn="ctr">
                  <a:noFill/>
                  <a:prstDash val="solid"/>
                  <a:round/>
                </a:ln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400" kern="100" dirty="0">
                <a:ln w="9525" cap="flat" cmpd="sng" algn="ctr">
                  <a:noFill/>
                  <a:prstDash val="solid"/>
                  <a:round/>
                </a:ln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18:30</a:t>
            </a:r>
            <a:r>
              <a:rPr lang="ja-JP" altLang="en-US" sz="1400" kern="100" dirty="0">
                <a:ln w="9525" cap="flat" cmpd="sng" algn="ctr">
                  <a:noFill/>
                  <a:prstDash val="solid"/>
                  <a:round/>
                </a:ln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～１</a:t>
            </a:r>
            <a:r>
              <a:rPr lang="en-US" altLang="ja-JP" sz="1400" kern="100" dirty="0">
                <a:ln w="9525" cap="flat" cmpd="sng" algn="ctr">
                  <a:noFill/>
                  <a:prstDash val="solid"/>
                  <a:round/>
                </a:ln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9</a:t>
            </a:r>
            <a:r>
              <a:rPr lang="ja-JP" altLang="en-US" sz="1400" kern="100" dirty="0">
                <a:ln w="9525" cap="flat" cmpd="sng" algn="ctr">
                  <a:noFill/>
                  <a:prstDash val="solid"/>
                  <a:round/>
                </a:ln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：</a:t>
            </a:r>
            <a:r>
              <a:rPr lang="en-US" altLang="ja-JP" sz="1400" kern="100" dirty="0">
                <a:ln w="9525" cap="flat" cmpd="sng" algn="ctr">
                  <a:noFill/>
                  <a:prstDash val="solid"/>
                  <a:round/>
                </a:ln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1400" kern="100" dirty="0">
                <a:ln w="9525" cap="flat" cmpd="sng" algn="ctr">
                  <a:noFill/>
                  <a:prstDash val="solid"/>
                  <a:round/>
                </a:ln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０</a:t>
            </a:r>
            <a:endParaRPr lang="en-US" altLang="ja-JP" sz="1400" kern="100" dirty="0">
              <a:ln w="9525" cap="flat" cmpd="sng" algn="ctr">
                <a:noFill/>
                <a:prstDash val="solid"/>
                <a:round/>
              </a:ln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endParaRPr lang="ja-JP" sz="100" kern="100" dirty="0">
              <a:solidFill>
                <a:srgbClr val="0070C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3943B874-D620-1EB5-0E88-476C4644BA39}"/>
              </a:ext>
            </a:extLst>
          </p:cNvPr>
          <p:cNvGrpSpPr/>
          <p:nvPr/>
        </p:nvGrpSpPr>
        <p:grpSpPr>
          <a:xfrm>
            <a:off x="7286399" y="6484633"/>
            <a:ext cx="3333247" cy="1583305"/>
            <a:chOff x="3458937" y="3808863"/>
            <a:chExt cx="3333247" cy="1583305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85C09BDE-A556-652B-3536-0875CA82BB0F}"/>
                </a:ext>
              </a:extLst>
            </p:cNvPr>
            <p:cNvGrpSpPr/>
            <p:nvPr/>
          </p:nvGrpSpPr>
          <p:grpSpPr>
            <a:xfrm>
              <a:off x="3458937" y="3808863"/>
              <a:ext cx="3309986" cy="1583305"/>
              <a:chOff x="-3933716" y="5330927"/>
              <a:chExt cx="3309986" cy="1583305"/>
            </a:xfrm>
          </p:grpSpPr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2AA06530-1CD3-AEBA-7745-04C264AF8877}"/>
                  </a:ext>
                </a:extLst>
              </p:cNvPr>
              <p:cNvGrpSpPr/>
              <p:nvPr/>
            </p:nvGrpSpPr>
            <p:grpSpPr>
              <a:xfrm>
                <a:off x="-3933716" y="5330927"/>
                <a:ext cx="3309986" cy="1583305"/>
                <a:chOff x="-3543481" y="626176"/>
                <a:chExt cx="3309986" cy="1583305"/>
              </a:xfrm>
            </p:grpSpPr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id="{7AF8CC08-FBE0-E523-5D21-82D1FCDDF6F6}"/>
                    </a:ext>
                  </a:extLst>
                </p:cNvPr>
                <p:cNvGrpSpPr/>
                <p:nvPr/>
              </p:nvGrpSpPr>
              <p:grpSpPr>
                <a:xfrm>
                  <a:off x="-3543481" y="626176"/>
                  <a:ext cx="3307077" cy="1583305"/>
                  <a:chOff x="42975" y="867732"/>
                  <a:chExt cx="3307077" cy="1046517"/>
                </a:xfrm>
              </p:grpSpPr>
              <p:sp>
                <p:nvSpPr>
                  <p:cNvPr id="31" name="四角形: 角を丸くする 30">
                    <a:extLst>
                      <a:ext uri="{FF2B5EF4-FFF2-40B4-BE49-F238E27FC236}">
                        <a16:creationId xmlns:a16="http://schemas.microsoft.com/office/drawing/2014/main" id="{892C97EE-5A0E-B129-FFBA-6A39F1C00FE0}"/>
                      </a:ext>
                    </a:extLst>
                  </p:cNvPr>
                  <p:cNvSpPr/>
                  <p:nvPr/>
                </p:nvSpPr>
                <p:spPr>
                  <a:xfrm>
                    <a:off x="65486" y="867732"/>
                    <a:ext cx="3284566" cy="1046517"/>
                  </a:xfrm>
                  <a:prstGeom prst="roundRect">
                    <a:avLst>
                      <a:gd name="adj" fmla="val 6792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kumimoji="1" lang="ja-JP" altLang="en-US" sz="1100" dirty="0"/>
                  </a:p>
                </p:txBody>
              </p:sp>
              <p:sp>
                <p:nvSpPr>
                  <p:cNvPr id="34" name="正方形/長方形 33">
                    <a:extLst>
                      <a:ext uri="{FF2B5EF4-FFF2-40B4-BE49-F238E27FC236}">
                        <a16:creationId xmlns:a16="http://schemas.microsoft.com/office/drawing/2014/main" id="{BF8316F8-C9B5-E3E2-63BF-AEE58FCE205F}"/>
                      </a:ext>
                    </a:extLst>
                  </p:cNvPr>
                  <p:cNvSpPr/>
                  <p:nvPr/>
                </p:nvSpPr>
                <p:spPr>
                  <a:xfrm>
                    <a:off x="42975" y="1298623"/>
                    <a:ext cx="3210791" cy="53908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kumimoji="1" lang="en-US" altLang="ja-JP" sz="12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〈</a:t>
                    </a:r>
                    <a:r>
                      <a:rPr kumimoji="1" lang="ja-JP" altLang="en-US" sz="12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場所</a:t>
                    </a:r>
                    <a:r>
                      <a:rPr kumimoji="1" lang="en-US" altLang="ja-JP" sz="12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〉</a:t>
                    </a:r>
                    <a:r>
                      <a:rPr kumimoji="1" lang="ja-JP" altLang="en-US" sz="12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　プール室内</a:t>
                    </a:r>
                    <a:endParaRPr kumimoji="1" lang="en-US" altLang="ja-JP" sz="12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r>
                      <a:rPr kumimoji="1" lang="ja-JP" altLang="en-US" sz="1400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参加賞あり</a:t>
                    </a:r>
                    <a:endParaRPr kumimoji="1" lang="en-US" altLang="ja-JP" sz="1400" dirty="0">
                      <a:solidFill>
                        <a:srgbClr val="FF000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endParaRPr kumimoji="1" lang="en-US" altLang="ja-JP" sz="1200" dirty="0">
                      <a:solidFill>
                        <a:srgbClr val="FF000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  <p:sp>
                <p:nvSpPr>
                  <p:cNvPr id="33" name="正方形/長方形 32">
                    <a:extLst>
                      <a:ext uri="{FF2B5EF4-FFF2-40B4-BE49-F238E27FC236}">
                        <a16:creationId xmlns:a16="http://schemas.microsoft.com/office/drawing/2014/main" id="{51507CA6-5F48-9E1D-00E6-E0649CB1383C}"/>
                      </a:ext>
                    </a:extLst>
                  </p:cNvPr>
                  <p:cNvSpPr/>
                  <p:nvPr/>
                </p:nvSpPr>
                <p:spPr>
                  <a:xfrm>
                    <a:off x="85623" y="1131581"/>
                    <a:ext cx="3191499" cy="3205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31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（日）　１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5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：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00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～</a:t>
                    </a:r>
                    <a:endPara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  <p:sp>
              <p:nvSpPr>
                <p:cNvPr id="24" name="四角形: 角を丸くする 23">
                  <a:extLst>
                    <a:ext uri="{FF2B5EF4-FFF2-40B4-BE49-F238E27FC236}">
                      <a16:creationId xmlns:a16="http://schemas.microsoft.com/office/drawing/2014/main" id="{447D49B3-FD19-809F-7DF9-8FFAD61BA833}"/>
                    </a:ext>
                  </a:extLst>
                </p:cNvPr>
                <p:cNvSpPr/>
                <p:nvPr/>
              </p:nvSpPr>
              <p:spPr>
                <a:xfrm>
                  <a:off x="-3524095" y="646663"/>
                  <a:ext cx="3290600" cy="322621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7" name="正方形/長方形 26">
                  <a:extLst>
                    <a:ext uri="{FF2B5EF4-FFF2-40B4-BE49-F238E27FC236}">
                      <a16:creationId xmlns:a16="http://schemas.microsoft.com/office/drawing/2014/main" id="{E2E01018-664F-F164-3A68-F2A2BDFDAD97}"/>
                    </a:ext>
                  </a:extLst>
                </p:cNvPr>
                <p:cNvSpPr/>
                <p:nvPr/>
              </p:nvSpPr>
              <p:spPr>
                <a:xfrm>
                  <a:off x="-3187852" y="634478"/>
                  <a:ext cx="2480756" cy="29712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ja-JP" altLang="en-US" sz="18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プールでビンゴ大会</a:t>
                  </a:r>
                  <a:endParaRPr kumimoji="1" lang="en-US" altLang="ja-JP" sz="1800" b="1" dirty="0">
                    <a:solidFill>
                      <a:schemeClr val="bg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pic>
              <p:nvPicPr>
                <p:cNvPr id="29" name="Picture 2" descr="「無料！」のイラスト文字（POP）">
                  <a:extLst>
                    <a:ext uri="{FF2B5EF4-FFF2-40B4-BE49-F238E27FC236}">
                      <a16:creationId xmlns:a16="http://schemas.microsoft.com/office/drawing/2014/main" id="{C163A416-4F90-FF8D-59A6-72BD3238E3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413456" y="677826"/>
                  <a:ext cx="435940" cy="2752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692DDC14-A83B-7683-5DD6-A01B20D42B71}"/>
                  </a:ext>
                </a:extLst>
              </p:cNvPr>
              <p:cNvSpPr/>
              <p:nvPr/>
            </p:nvSpPr>
            <p:spPr>
              <a:xfrm>
                <a:off x="-3507062" y="6635545"/>
                <a:ext cx="2403169" cy="2499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105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イベントの詳細は別紙参照ください</a:t>
                </a:r>
                <a:endParaRPr kumimoji="1" lang="en-US" altLang="ja-JP" sz="1400" dirty="0">
                  <a:solidFill>
                    <a:schemeClr val="tx1"/>
                  </a:solidFill>
                  <a:highlight>
                    <a:srgbClr val="FFFF00"/>
                  </a:highlight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6B340ABC-E2B9-56DD-FBDE-264A69DE3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8" t="13760" r="16923" b="16040"/>
            <a:stretch/>
          </p:blipFill>
          <p:spPr>
            <a:xfrm>
              <a:off x="5245496" y="4224636"/>
              <a:ext cx="1546688" cy="671478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D66B79B-3A51-9B6A-CE1F-844C15825896}"/>
              </a:ext>
            </a:extLst>
          </p:cNvPr>
          <p:cNvGrpSpPr/>
          <p:nvPr/>
        </p:nvGrpSpPr>
        <p:grpSpPr>
          <a:xfrm>
            <a:off x="-4611024" y="3052489"/>
            <a:ext cx="3456966" cy="2453122"/>
            <a:chOff x="7056413" y="-1874884"/>
            <a:chExt cx="3456966" cy="2453122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243EE95A-6F43-73B0-B8B8-8B3BCE5BD5CC}"/>
                </a:ext>
              </a:extLst>
            </p:cNvPr>
            <p:cNvGrpSpPr/>
            <p:nvPr/>
          </p:nvGrpSpPr>
          <p:grpSpPr>
            <a:xfrm>
              <a:off x="7056413" y="-1874884"/>
              <a:ext cx="3456966" cy="2453122"/>
              <a:chOff x="-3599883" y="320265"/>
              <a:chExt cx="3456966" cy="2453122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5C8CEFB5-2382-0714-505E-59DE10C6A209}"/>
                  </a:ext>
                </a:extLst>
              </p:cNvPr>
              <p:cNvGrpSpPr/>
              <p:nvPr/>
            </p:nvGrpSpPr>
            <p:grpSpPr>
              <a:xfrm>
                <a:off x="-3532938" y="411480"/>
                <a:ext cx="3284566" cy="2361907"/>
                <a:chOff x="53518" y="725825"/>
                <a:chExt cx="3284566" cy="1561151"/>
              </a:xfrm>
            </p:grpSpPr>
            <p:sp>
              <p:nvSpPr>
                <p:cNvPr id="37" name="四角形: 角を丸くする 36">
                  <a:extLst>
                    <a:ext uri="{FF2B5EF4-FFF2-40B4-BE49-F238E27FC236}">
                      <a16:creationId xmlns:a16="http://schemas.microsoft.com/office/drawing/2014/main" id="{110FA64E-DA55-79F1-1C34-5A96B51DE818}"/>
                    </a:ext>
                  </a:extLst>
                </p:cNvPr>
                <p:cNvSpPr/>
                <p:nvPr/>
              </p:nvSpPr>
              <p:spPr>
                <a:xfrm>
                  <a:off x="53518" y="725825"/>
                  <a:ext cx="3284566" cy="1561151"/>
                </a:xfrm>
                <a:prstGeom prst="roundRect">
                  <a:avLst>
                    <a:gd name="adj" fmla="val 6792"/>
                  </a:avLst>
                </a:prstGeom>
                <a:solidFill>
                  <a:schemeClr val="bg1"/>
                </a:solidFill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dirty="0"/>
                </a:p>
              </p:txBody>
            </p:sp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D7F7D9AE-59A2-A275-6E78-1084BD0A81E7}"/>
                    </a:ext>
                  </a:extLst>
                </p:cNvPr>
                <p:cNvSpPr/>
                <p:nvPr/>
              </p:nvSpPr>
              <p:spPr>
                <a:xfrm>
                  <a:off x="67268" y="865879"/>
                  <a:ext cx="3191499" cy="131138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●マタニティスイムレッスン　</a:t>
                  </a:r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　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24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日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(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日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)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１１：２０～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12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：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20</a:t>
                  </a:r>
                </a:p>
                <a:p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●関節痛ケアの為の</a:t>
                  </a:r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セルフコンディショニング講座</a:t>
                  </a:r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　２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4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日（日）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13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：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00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～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13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：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30</a:t>
                  </a:r>
                </a:p>
                <a:p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●美白美容オイル講座</a:t>
                  </a:r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　２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4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日（日）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13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：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30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～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14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：</a:t>
                  </a:r>
                  <a:r>
                    <a:rPr kumimoji="1" lang="en-US" altLang="ja-JP" sz="1400" dirty="0">
                      <a:solidFill>
                        <a:schemeClr val="tx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00</a:t>
                  </a:r>
                </a:p>
                <a:p>
                  <a:endParaRPr kumimoji="1" lang="en-US" altLang="ja-JP" sz="1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  <p:sp>
            <p:nvSpPr>
              <p:cNvPr id="35" name="四角形: 角を丸くする 34">
                <a:extLst>
                  <a:ext uri="{FF2B5EF4-FFF2-40B4-BE49-F238E27FC236}">
                    <a16:creationId xmlns:a16="http://schemas.microsoft.com/office/drawing/2014/main" id="{3149CDD2-DD7E-8FCB-0624-0532518B04A0}"/>
                  </a:ext>
                </a:extLst>
              </p:cNvPr>
              <p:cNvSpPr/>
              <p:nvPr/>
            </p:nvSpPr>
            <p:spPr>
              <a:xfrm>
                <a:off x="-3529388" y="350629"/>
                <a:ext cx="3291077" cy="31833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0B6E20DC-6798-4400-A79A-FF1BEB504F22}"/>
                  </a:ext>
                </a:extLst>
              </p:cNvPr>
              <p:cNvSpPr/>
              <p:nvPr/>
            </p:nvSpPr>
            <p:spPr>
              <a:xfrm>
                <a:off x="-3599883" y="320265"/>
                <a:ext cx="3456966" cy="3467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ja-JP" altLang="en-US" sz="1800" b="1" dirty="0">
                    <a:solidFill>
                      <a:schemeClr val="bg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助産師　浅井貴子先生特別講座</a:t>
                </a:r>
                <a:endParaRPr kumimoji="1" lang="en-US" altLang="ja-JP" sz="1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7F1740C6-9A4B-5696-81C0-C3A31B3C8834}"/>
                </a:ext>
              </a:extLst>
            </p:cNvPr>
            <p:cNvSpPr/>
            <p:nvPr/>
          </p:nvSpPr>
          <p:spPr>
            <a:xfrm>
              <a:off x="7244493" y="353500"/>
              <a:ext cx="2403169" cy="169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1050" dirty="0">
                  <a:solidFill>
                    <a:schemeClr val="tx1"/>
                  </a:solidFill>
                  <a:highlight>
                    <a:srgbClr val="FFFF00"/>
                  </a:highligh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各イベントの詳細は別紙参照ください</a:t>
              </a:r>
              <a:endParaRPr kumimoji="1" lang="en-US" altLang="ja-JP" sz="1400" dirty="0">
                <a:solidFill>
                  <a:schemeClr val="tx1"/>
                </a:solidFill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0" name="図 9" descr="妊婦さんのイラスト素材 | 無料フリーイラスト素材集【Frame illust】">
              <a:extLst>
                <a:ext uri="{FF2B5EF4-FFF2-40B4-BE49-F238E27FC236}">
                  <a16:creationId xmlns:a16="http://schemas.microsoft.com/office/drawing/2014/main" id="{C30C91D2-0D94-A4FE-40CB-FBD17B26A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813" y="-1018941"/>
              <a:ext cx="638344" cy="637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BAB52953-F315-14A4-AA3E-1E0D5264A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1287" y="-369200"/>
              <a:ext cx="737140" cy="76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6" descr="「有料」のイラスト文字">
            <a:extLst>
              <a:ext uri="{FF2B5EF4-FFF2-40B4-BE49-F238E27FC236}">
                <a16:creationId xmlns:a16="http://schemas.microsoft.com/office/drawing/2014/main" id="{35AC603A-74EA-20C1-7067-20EF8DB2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793" y="3810657"/>
            <a:ext cx="370026" cy="2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0AD51BD5-8574-4A1A-9BA2-02E383AFCF5A}"/>
              </a:ext>
            </a:extLst>
          </p:cNvPr>
          <p:cNvSpPr/>
          <p:nvPr/>
        </p:nvSpPr>
        <p:spPr>
          <a:xfrm>
            <a:off x="1927931" y="1144370"/>
            <a:ext cx="3289762" cy="484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高座の“</a:t>
            </a:r>
            <a:r>
              <a:rPr kumimoji="1" lang="ja-JP" altLang="en-US" sz="14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わくわくのわ</a:t>
            </a:r>
            <a:r>
              <a:rPr kumimoji="1"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”ってなんだろう？</a:t>
            </a:r>
            <a:endParaRPr kumimoji="1"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3C08551F-252D-4B4A-BBE5-DD1D1D52A80F}"/>
              </a:ext>
            </a:extLst>
          </p:cNvPr>
          <p:cNvSpPr/>
          <p:nvPr/>
        </p:nvSpPr>
        <p:spPr>
          <a:xfrm>
            <a:off x="87941" y="1453218"/>
            <a:ext cx="6845815" cy="2027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“わくわく”</a:t>
            </a:r>
            <a:r>
              <a:rPr lang="ja-JP" altLang="en-US" sz="1050" dirty="0">
                <a:solidFill>
                  <a:schemeClr val="tx1"/>
                </a:solidFill>
              </a:rPr>
              <a:t>は、笑顔をつくる合言葉！</a:t>
            </a:r>
            <a:endParaRPr lang="en-US" altLang="ja-JP" sz="1050" dirty="0">
              <a:solidFill>
                <a:schemeClr val="tx1"/>
              </a:solidFill>
            </a:endParaRPr>
          </a:p>
          <a:p>
            <a:r>
              <a:rPr lang="ja-JP" altLang="en-US" sz="1050" dirty="0">
                <a:solidFill>
                  <a:schemeClr val="tx1"/>
                </a:solidFill>
                <a:latin typeface="+mn-ea"/>
              </a:rPr>
              <a:t>笑顔になると、ストレス軽減・免疫力向上・ポジティブな感情の促進・血行促進・コミュニケーション能力の向上・脳の活性化・アンチエイジングなどの効果があります。</a:t>
            </a:r>
            <a:endParaRPr lang="en-US" altLang="ja-JP" sz="105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運動で笑顔</a:t>
            </a:r>
            <a:r>
              <a:rPr lang="ja-JP" altLang="en-US" sz="1050" dirty="0">
                <a:solidFill>
                  <a:schemeClr val="tx1"/>
                </a:solidFill>
              </a:rPr>
              <a:t>になれる！</a:t>
            </a:r>
            <a:endParaRPr lang="en-US" altLang="ja-JP" sz="1050" dirty="0">
              <a:solidFill>
                <a:schemeClr val="tx1"/>
              </a:solidFill>
            </a:endParaRPr>
          </a:p>
          <a:p>
            <a:r>
              <a:rPr lang="ja-JP" altLang="en-US" sz="1050" dirty="0">
                <a:solidFill>
                  <a:schemeClr val="tx1"/>
                </a:solidFill>
                <a:latin typeface="+mn-ea"/>
              </a:rPr>
              <a:t>運動は生理的にも精神的にも健康維持・増進になり気分転換にもなります。身体を動かすと心が躍動しはじめ喜び・幸福感・充実感などを得ることができます。</a:t>
            </a:r>
            <a:endParaRPr lang="en-US" altLang="ja-JP" sz="1050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sz="1050" dirty="0">
                <a:solidFill>
                  <a:schemeClr val="tx1"/>
                </a:solidFill>
                <a:latin typeface="+mn-ea"/>
              </a:rPr>
              <a:t>また、運動の継続やレッスン・イベントの参加は、運動することへの期待感や達成感も沸いてきます。</a:t>
            </a:r>
            <a:endParaRPr lang="en-US" altLang="ja-JP" sz="1050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sz="1050" dirty="0">
                <a:solidFill>
                  <a:schemeClr val="tx1"/>
                </a:solidFill>
                <a:latin typeface="+mn-ea"/>
              </a:rPr>
              <a:t>継続して通われる方も、久しぶりの方も、初めてご来館の方も「高座プールに来ると元気になる」・「運動すると体がらくになる」・「運動すると気持ちが穏やかになる」などと笑顔でお話ししてくださいます。</a:t>
            </a:r>
            <a:endParaRPr lang="en-US" altLang="ja-JP" sz="105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笑顔が繋ぐ</a:t>
            </a:r>
            <a:r>
              <a:rPr lang="ja-JP" altLang="en-US" sz="1050" dirty="0">
                <a:solidFill>
                  <a:schemeClr val="tx1"/>
                </a:solidFill>
                <a:latin typeface="+mn-ea"/>
              </a:rPr>
              <a:t>健やかライフ！</a:t>
            </a:r>
            <a:endParaRPr lang="en-US" altLang="ja-JP" sz="1050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sz="1050" dirty="0">
                <a:solidFill>
                  <a:schemeClr val="tx1"/>
                </a:solidFill>
                <a:latin typeface="+mn-ea"/>
              </a:rPr>
              <a:t>家族・地域・すべての人々の未来へ広がる高座プールの「わくわくストーリー」を、スタッフ一同心を込めて応援させて頂きます。</a:t>
            </a:r>
            <a:endParaRPr lang="en-US" altLang="ja-JP" sz="1050" dirty="0">
              <a:solidFill>
                <a:schemeClr val="tx1"/>
              </a:solidFill>
              <a:latin typeface="+mn-ea"/>
            </a:endParaRPr>
          </a:p>
          <a:p>
            <a:endParaRPr lang="ja-JP" altLang="ja-JP" dirty="0">
              <a:solidFill>
                <a:schemeClr val="tx1"/>
              </a:solidFill>
            </a:endParaRPr>
          </a:p>
          <a:p>
            <a:endParaRPr kumimoji="1"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6873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3487</TotalTime>
  <Words>1151</Words>
  <Application>Microsoft Office PowerPoint</Application>
  <PresentationFormat>A4 210 x 297 mm</PresentationFormat>
  <Paragraphs>75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BIZ UDPゴシック</vt:lpstr>
      <vt:lpstr>HGP創英角ﾎﾟｯﾌﾟ体</vt:lpstr>
      <vt:lpstr>HGS創英角ﾎﾟｯﾌﾟ体</vt:lpstr>
      <vt:lpstr>游明朝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大城 大幸</dc:creator>
  <cp:lastModifiedBy>事務室利用(高座プール)</cp:lastModifiedBy>
  <cp:revision>220</cp:revision>
  <cp:lastPrinted>2025-08-26T01:39:59Z</cp:lastPrinted>
  <dcterms:created xsi:type="dcterms:W3CDTF">2021-09-20T06:13:23Z</dcterms:created>
  <dcterms:modified xsi:type="dcterms:W3CDTF">2025-08-26T01:40:13Z</dcterms:modified>
</cp:coreProperties>
</file>